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04" r:id="rId2"/>
    <p:sldId id="256" r:id="rId3"/>
    <p:sldId id="284" r:id="rId4"/>
    <p:sldId id="330" r:id="rId5"/>
    <p:sldId id="327" r:id="rId6"/>
    <p:sldId id="332" r:id="rId7"/>
    <p:sldId id="331" r:id="rId8"/>
    <p:sldId id="333" r:id="rId9"/>
    <p:sldId id="340" r:id="rId10"/>
    <p:sldId id="299" r:id="rId11"/>
    <p:sldId id="334" r:id="rId12"/>
    <p:sldId id="336" r:id="rId13"/>
    <p:sldId id="297" r:id="rId14"/>
    <p:sldId id="342" r:id="rId15"/>
    <p:sldId id="335" r:id="rId16"/>
    <p:sldId id="337" r:id="rId17"/>
    <p:sldId id="338" r:id="rId18"/>
    <p:sldId id="343" r:id="rId19"/>
    <p:sldId id="286" r:id="rId20"/>
    <p:sldId id="345" r:id="rId21"/>
    <p:sldId id="348" r:id="rId22"/>
    <p:sldId id="346" r:id="rId23"/>
    <p:sldId id="349" r:id="rId24"/>
    <p:sldId id="339" r:id="rId25"/>
    <p:sldId id="265" r:id="rId26"/>
    <p:sldId id="347" r:id="rId27"/>
    <p:sldId id="352" r:id="rId28"/>
    <p:sldId id="351" r:id="rId29"/>
    <p:sldId id="350" r:id="rId30"/>
    <p:sldId id="303" r:id="rId31"/>
    <p:sldId id="353" r:id="rId32"/>
    <p:sldId id="306" r:id="rId33"/>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356" autoAdjust="0"/>
  </p:normalViewPr>
  <p:slideViewPr>
    <p:cSldViewPr snapToGrid="0">
      <p:cViewPr varScale="1">
        <p:scale>
          <a:sx n="33" d="100"/>
          <a:sy n="33" d="100"/>
        </p:scale>
        <p:origin x="-600" y="-84"/>
      </p:cViewPr>
      <p:guideLst>
        <p:guide orient="horz" pos="2160"/>
        <p:guide pos="3840"/>
      </p:guideLst>
    </p:cSldViewPr>
  </p:slideViewPr>
  <p:notesTextViewPr>
    <p:cViewPr>
      <p:scale>
        <a:sx n="3" d="2"/>
        <a:sy n="3" d="2"/>
      </p:scale>
      <p:origin x="0" y="0"/>
    </p:cViewPr>
  </p:notesTextViewPr>
  <p:sorterViewPr>
    <p:cViewPr>
      <p:scale>
        <a:sx n="100" d="100"/>
        <a:sy n="100" d="100"/>
      </p:scale>
      <p:origin x="0" y="168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F31EA51C-7326-456A-B05F-203F0C7B64E8}" type="datetimeFigureOut">
              <a:rPr lang="en-US" smtClean="0"/>
              <a:pPr/>
              <a:t>4/7/2018</a:t>
            </a:fld>
            <a:endParaRPr lang="en-US"/>
          </a:p>
        </p:txBody>
      </p:sp>
      <p:sp>
        <p:nvSpPr>
          <p:cNvPr id="4" name="Footer Placeholder 3"/>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E22FCFB5-F2F0-4CA2-8C34-000078E4588C}" type="slidenum">
              <a:rPr lang="en-US" smtClean="0"/>
              <a:pPr/>
              <a:t>‹#›</a:t>
            </a:fld>
            <a:endParaRPr lang="en-US"/>
          </a:p>
        </p:txBody>
      </p:sp>
    </p:spTree>
    <p:extLst>
      <p:ext uri="{BB962C8B-B14F-4D97-AF65-F5344CB8AC3E}">
        <p14:creationId xmlns:p14="http://schemas.microsoft.com/office/powerpoint/2010/main" xmlns="" val="1654279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AD6A362C-C780-4B21-B69D-3C7AD6D31749}" type="datetimeFigureOut">
              <a:rPr lang="en-US" smtClean="0"/>
              <a:pPr/>
              <a:t>4/7/2018</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CACD52C8-5A50-44F5-B983-F2ACE8EF9F3C}" type="slidenum">
              <a:rPr lang="en-US" smtClean="0"/>
              <a:pPr/>
              <a:t>‹#›</a:t>
            </a:fld>
            <a:endParaRPr lang="en-US"/>
          </a:p>
        </p:txBody>
      </p:sp>
    </p:spTree>
    <p:extLst>
      <p:ext uri="{BB962C8B-B14F-4D97-AF65-F5344CB8AC3E}">
        <p14:creationId xmlns:p14="http://schemas.microsoft.com/office/powerpoint/2010/main" xmlns="" val="89088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iblehub.com/romans/7-21.htm" TargetMode="External"/><Relationship Id="rId7" Type="http://schemas.openxmlformats.org/officeDocument/2006/relationships/hyperlink" Target="http://biblehub.com/romans/7-25.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biblehub.com/romans/7-24.htm" TargetMode="External"/><Relationship Id="rId5" Type="http://schemas.openxmlformats.org/officeDocument/2006/relationships/hyperlink" Target="http://biblehub.com/romans/7-23.htm" TargetMode="External"/><Relationship Id="rId4" Type="http://schemas.openxmlformats.org/officeDocument/2006/relationships/hyperlink" Target="http://biblehub.com/romans/7-22.htm"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biblehub.com/numbers/20-12.htm" TargetMode="External"/><Relationship Id="rId3" Type="http://schemas.openxmlformats.org/officeDocument/2006/relationships/hyperlink" Target="http://biblehub.com/numbers/20-7.htm" TargetMode="External"/><Relationship Id="rId7" Type="http://schemas.openxmlformats.org/officeDocument/2006/relationships/hyperlink" Target="http://biblehub.com/numbers/20-11.ht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biblehub.com/numbers/20-10.htm" TargetMode="External"/><Relationship Id="rId5" Type="http://schemas.openxmlformats.org/officeDocument/2006/relationships/hyperlink" Target="http://biblehub.com/numbers/20-9.htm" TargetMode="External"/><Relationship Id="rId4" Type="http://schemas.openxmlformats.org/officeDocument/2006/relationships/hyperlink" Target="http://biblehub.com/numbers/20-8.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biblehub.com/genesis/27-46.htm" TargetMode="External"/><Relationship Id="rId3" Type="http://schemas.openxmlformats.org/officeDocument/2006/relationships/hyperlink" Target="http://biblehub.com/genesis/27-41.htm" TargetMode="External"/><Relationship Id="rId7" Type="http://schemas.openxmlformats.org/officeDocument/2006/relationships/hyperlink" Target="http://biblehub.com/genesis/27-45.htm"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biblehub.com/genesis/27-44.htm" TargetMode="External"/><Relationship Id="rId5" Type="http://schemas.openxmlformats.org/officeDocument/2006/relationships/hyperlink" Target="http://biblehub.com/genesis/27-43.htm" TargetMode="External"/><Relationship Id="rId4" Type="http://schemas.openxmlformats.org/officeDocument/2006/relationships/hyperlink" Target="http://biblehub.com/genesis/27-42.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biblehub.com/2_corinthians/4-12.htm" TargetMode="External"/><Relationship Id="rId13" Type="http://schemas.openxmlformats.org/officeDocument/2006/relationships/hyperlink" Target="http://biblehub.com/2_corinthians/4-17.htm" TargetMode="External"/><Relationship Id="rId3" Type="http://schemas.openxmlformats.org/officeDocument/2006/relationships/hyperlink" Target="http://biblehub.com/2_corinthians/4-7.htm" TargetMode="External"/><Relationship Id="rId7" Type="http://schemas.openxmlformats.org/officeDocument/2006/relationships/hyperlink" Target="http://biblehub.com/2_corinthians/4-11.htm" TargetMode="External"/><Relationship Id="rId12" Type="http://schemas.openxmlformats.org/officeDocument/2006/relationships/hyperlink" Target="http://biblehub.com/2_corinthians/4-16.ht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biblehub.com/2_corinthians/4-10.htm" TargetMode="External"/><Relationship Id="rId11" Type="http://schemas.openxmlformats.org/officeDocument/2006/relationships/hyperlink" Target="http://biblehub.com/2_corinthians/4-15.htm" TargetMode="External"/><Relationship Id="rId5" Type="http://schemas.openxmlformats.org/officeDocument/2006/relationships/hyperlink" Target="http://biblehub.com/2_corinthians/4-9.htm" TargetMode="External"/><Relationship Id="rId10" Type="http://schemas.openxmlformats.org/officeDocument/2006/relationships/hyperlink" Target="http://biblehub.com/2_corinthians/4-14.htm" TargetMode="External"/><Relationship Id="rId4" Type="http://schemas.openxmlformats.org/officeDocument/2006/relationships/hyperlink" Target="http://biblehub.com/2_corinthians/4-8.htm" TargetMode="External"/><Relationship Id="rId9" Type="http://schemas.openxmlformats.org/officeDocument/2006/relationships/hyperlink" Target="http://biblehub.com/2_corinthians/4-13.htm" TargetMode="External"/><Relationship Id="rId14" Type="http://schemas.openxmlformats.org/officeDocument/2006/relationships/hyperlink" Target="http://biblehub.com/2_corinthians/4-18.ht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biblehub.com/2_corinthians/11-28.htm" TargetMode="External"/><Relationship Id="rId3" Type="http://schemas.openxmlformats.org/officeDocument/2006/relationships/hyperlink" Target="http://biblehub.com/2_corinthians/11-23.htm" TargetMode="External"/><Relationship Id="rId7" Type="http://schemas.openxmlformats.org/officeDocument/2006/relationships/hyperlink" Target="http://biblehub.com/2_corinthians/11-27.ht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biblehub.com/2_corinthians/11-26.htm" TargetMode="External"/><Relationship Id="rId5" Type="http://schemas.openxmlformats.org/officeDocument/2006/relationships/hyperlink" Target="http://biblehub.com/2_corinthians/11-25.htm" TargetMode="External"/><Relationship Id="rId4" Type="http://schemas.openxmlformats.org/officeDocument/2006/relationships/hyperlink" Target="http://biblehub.com/2_corinthians/11-24.htm" TargetMode="External"/><Relationship Id="rId9" Type="http://schemas.openxmlformats.org/officeDocument/2006/relationships/hyperlink" Target="http://biblehub.com/2_corinthians/11-29.ht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CD52C8-5A50-44F5-B983-F2ACE8EF9F3C}" type="slidenum">
              <a:rPr lang="en-US" smtClean="0"/>
              <a:pPr/>
              <a:t>1</a:t>
            </a:fld>
            <a:endParaRPr lang="en-US"/>
          </a:p>
        </p:txBody>
      </p:sp>
    </p:spTree>
    <p:extLst>
      <p:ext uri="{BB962C8B-B14F-4D97-AF65-F5344CB8AC3E}">
        <p14:creationId xmlns:p14="http://schemas.microsoft.com/office/powerpoint/2010/main" xmlns="" val="1049964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mention</a:t>
            </a:r>
          </a:p>
          <a:p>
            <a:endParaRPr lang="en-US" dirty="0"/>
          </a:p>
          <a:p>
            <a:r>
              <a:rPr lang="en-US" dirty="0"/>
              <a:t>	worldly reforms, moral uplift, revivals, certainly not politics</a:t>
            </a:r>
          </a:p>
          <a:p>
            <a:endParaRPr lang="en-US" dirty="0"/>
          </a:p>
          <a:p>
            <a:r>
              <a:rPr lang="en-US" dirty="0"/>
              <a:t>Highest and best use</a:t>
            </a:r>
          </a:p>
        </p:txBody>
      </p:sp>
      <p:sp>
        <p:nvSpPr>
          <p:cNvPr id="4" name="Slide Number Placeholder 3"/>
          <p:cNvSpPr>
            <a:spLocks noGrp="1"/>
          </p:cNvSpPr>
          <p:nvPr>
            <p:ph type="sldNum" sz="quarter" idx="10"/>
          </p:nvPr>
        </p:nvSpPr>
        <p:spPr/>
        <p:txBody>
          <a:bodyPr/>
          <a:lstStyle/>
          <a:p>
            <a:fld id="{CACD52C8-5A50-44F5-B983-F2ACE8EF9F3C}" type="slidenum">
              <a:rPr lang="en-US" smtClean="0"/>
              <a:pPr/>
              <a:t>10</a:t>
            </a:fld>
            <a:endParaRPr lang="en-US"/>
          </a:p>
        </p:txBody>
      </p:sp>
    </p:spTree>
    <p:extLst>
      <p:ext uri="{BB962C8B-B14F-4D97-AF65-F5344CB8AC3E}">
        <p14:creationId xmlns:p14="http://schemas.microsoft.com/office/powerpoint/2010/main" xmlns="" val="78841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Weariness because of</a:t>
            </a:r>
          </a:p>
          <a:p>
            <a:endParaRPr lang="en-US" dirty="0">
              <a:solidFill>
                <a:schemeClr val="tx1"/>
              </a:solidFill>
            </a:endParaRPr>
          </a:p>
          <a:p>
            <a:pPr lvl="1"/>
            <a:r>
              <a:rPr lang="en-US" dirty="0">
                <a:solidFill>
                  <a:schemeClr val="tx1"/>
                </a:solidFill>
              </a:rPr>
              <a:t>Hands full with the Lord’s work, seems that others could help</a:t>
            </a:r>
          </a:p>
          <a:p>
            <a:pPr lvl="1"/>
            <a:r>
              <a:rPr lang="en-US" dirty="0">
                <a:solidFill>
                  <a:schemeClr val="tx1"/>
                </a:solidFill>
              </a:rPr>
              <a:t>Seeming delays in God’s Plan</a:t>
            </a:r>
          </a:p>
          <a:p>
            <a:pPr lvl="1"/>
            <a:r>
              <a:rPr lang="en-US" dirty="0">
                <a:solidFill>
                  <a:schemeClr val="tx1"/>
                </a:solidFill>
              </a:rPr>
              <a:t>Physical illness</a:t>
            </a:r>
          </a:p>
          <a:p>
            <a:pPr lvl="1"/>
            <a:r>
              <a:rPr lang="en-US" dirty="0">
                <a:solidFill>
                  <a:schemeClr val="tx1"/>
                </a:solidFill>
              </a:rPr>
              <a:t>Family problems</a:t>
            </a:r>
          </a:p>
          <a:p>
            <a:pPr lvl="1"/>
            <a:r>
              <a:rPr lang="en-US" dirty="0">
                <a:solidFill>
                  <a:schemeClr val="tx1"/>
                </a:solidFill>
              </a:rPr>
              <a:t>Misunderstandings</a:t>
            </a:r>
          </a:p>
          <a:p>
            <a:pPr lvl="1"/>
            <a:r>
              <a:rPr lang="en-US" dirty="0">
                <a:solidFill>
                  <a:schemeClr val="tx1"/>
                </a:solidFill>
              </a:rPr>
              <a:t>Unrealized desires to serve </a:t>
            </a:r>
          </a:p>
          <a:p>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11</a:t>
            </a:fld>
            <a:endParaRPr lang="en-US"/>
          </a:p>
        </p:txBody>
      </p:sp>
    </p:spTree>
    <p:extLst>
      <p:ext uri="{BB962C8B-B14F-4D97-AF65-F5344CB8AC3E}">
        <p14:creationId xmlns:p14="http://schemas.microsoft.com/office/powerpoint/2010/main" xmlns="" val="2400344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Romans 7:21</a:t>
            </a:r>
            <a:r>
              <a:rPr lang="en-US" b="1" dirty="0"/>
              <a:t> </a:t>
            </a:r>
            <a:r>
              <a:rPr lang="en-US" dirty="0"/>
              <a:t>I find then a law, that, when I would do good, evil is present with me. </a:t>
            </a:r>
            <a:r>
              <a:rPr lang="en-US" b="1" dirty="0">
                <a:hlinkClick r:id="rId4"/>
              </a:rPr>
              <a:t>22</a:t>
            </a:r>
            <a:r>
              <a:rPr lang="en-US" b="1" dirty="0"/>
              <a:t> </a:t>
            </a:r>
            <a:r>
              <a:rPr lang="en-US" dirty="0"/>
              <a:t>For I delight in the law of God after the inward man: </a:t>
            </a:r>
            <a:r>
              <a:rPr lang="en-US" b="1" dirty="0">
                <a:hlinkClick r:id="rId5"/>
              </a:rPr>
              <a:t>23</a:t>
            </a:r>
            <a:r>
              <a:rPr lang="en-US" b="1" dirty="0"/>
              <a:t> </a:t>
            </a:r>
            <a:r>
              <a:rPr lang="en-US" dirty="0"/>
              <a:t>But I see another law in my members, warring against the law of my mind, and bringing me into captivity to the law of sin which is in my members. </a:t>
            </a:r>
            <a:r>
              <a:rPr lang="en-US" b="1" dirty="0">
                <a:hlinkClick r:id="rId6"/>
              </a:rPr>
              <a:t>24</a:t>
            </a:r>
            <a:r>
              <a:rPr lang="en-US" b="1" dirty="0"/>
              <a:t> </a:t>
            </a:r>
            <a:r>
              <a:rPr lang="en-US" dirty="0"/>
              <a:t>O wretched man that I am! who shall deliver me from the body of this death? </a:t>
            </a:r>
            <a:r>
              <a:rPr lang="en-US" b="1" dirty="0">
                <a:hlinkClick r:id="rId7"/>
              </a:rPr>
              <a:t>25</a:t>
            </a:r>
            <a:r>
              <a:rPr lang="en-US" dirty="0"/>
              <a:t>  I thank God through Jesus Christ our Lord. So then with the mind I myself serve the law of God; but with the flesh the law of sin.</a:t>
            </a:r>
          </a:p>
        </p:txBody>
      </p:sp>
      <p:sp>
        <p:nvSpPr>
          <p:cNvPr id="4" name="Slide Number Placeholder 3"/>
          <p:cNvSpPr>
            <a:spLocks noGrp="1"/>
          </p:cNvSpPr>
          <p:nvPr>
            <p:ph type="sldNum" sz="quarter" idx="10"/>
          </p:nvPr>
        </p:nvSpPr>
        <p:spPr/>
        <p:txBody>
          <a:bodyPr/>
          <a:lstStyle/>
          <a:p>
            <a:fld id="{CACD52C8-5A50-44F5-B983-F2ACE8EF9F3C}" type="slidenum">
              <a:rPr lang="en-US" smtClean="0"/>
              <a:pPr/>
              <a:t>12</a:t>
            </a:fld>
            <a:endParaRPr lang="en-US"/>
          </a:p>
        </p:txBody>
      </p:sp>
    </p:spTree>
    <p:extLst>
      <p:ext uri="{BB962C8B-B14F-4D97-AF65-F5344CB8AC3E}">
        <p14:creationId xmlns:p14="http://schemas.microsoft.com/office/powerpoint/2010/main" xmlns="" val="350329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Numbers 20:7</a:t>
            </a:r>
            <a:r>
              <a:rPr lang="en-US" b="1" dirty="0"/>
              <a:t> </a:t>
            </a:r>
            <a:r>
              <a:rPr lang="en-US" dirty="0"/>
              <a:t>And the LORD </a:t>
            </a:r>
            <a:r>
              <a:rPr lang="en-US" dirty="0" err="1"/>
              <a:t>spake</a:t>
            </a:r>
            <a:r>
              <a:rPr lang="en-US" dirty="0"/>
              <a:t> unto Moses, saying, </a:t>
            </a:r>
            <a:r>
              <a:rPr lang="en-US" b="1" dirty="0">
                <a:hlinkClick r:id="rId4"/>
              </a:rPr>
              <a:t>8</a:t>
            </a:r>
            <a:r>
              <a:rPr lang="en-US" b="1" dirty="0"/>
              <a:t> </a:t>
            </a:r>
            <a:r>
              <a:rPr lang="en-US" dirty="0"/>
              <a:t>Take the rod, and gather thou the assembly together, thou, and Aaron thy brother, and speak ye unto the rock before their eyes; and it shall give forth his water, and thou shalt bring forth to them water out of the rock: so thou shalt give the congregation and their beasts drink. </a:t>
            </a:r>
            <a:r>
              <a:rPr lang="en-US" b="1" dirty="0">
                <a:hlinkClick r:id="rId5"/>
              </a:rPr>
              <a:t>9</a:t>
            </a:r>
            <a:r>
              <a:rPr lang="en-US" b="1" dirty="0"/>
              <a:t> </a:t>
            </a:r>
            <a:r>
              <a:rPr lang="en-US" dirty="0"/>
              <a:t>And Moses took the rod from before the LORD, as he commanded him. </a:t>
            </a:r>
            <a:r>
              <a:rPr lang="en-US" b="1" dirty="0">
                <a:hlinkClick r:id="rId6"/>
              </a:rPr>
              <a:t>10</a:t>
            </a:r>
            <a:r>
              <a:rPr lang="en-US" b="1" dirty="0"/>
              <a:t> </a:t>
            </a:r>
            <a:r>
              <a:rPr lang="en-US" dirty="0"/>
              <a:t>And Moses and Aaron gathered the congregation together before the rock, and he said unto them, Hear now, ye rebels; must we fetch you water out of this rock? </a:t>
            </a:r>
            <a:r>
              <a:rPr lang="en-US" b="1" dirty="0">
                <a:hlinkClick r:id="rId7"/>
              </a:rPr>
              <a:t>11</a:t>
            </a:r>
            <a:r>
              <a:rPr lang="en-US" b="1" dirty="0"/>
              <a:t> </a:t>
            </a:r>
            <a:r>
              <a:rPr lang="en-US" dirty="0"/>
              <a:t>And Moses lifted up his hand, and with his rod he smote the rock twice: and the water came out abundantly, and the congregation drank, and their beasts </a:t>
            </a:r>
            <a:r>
              <a:rPr lang="en-US" i="1" dirty="0"/>
              <a:t>also</a:t>
            </a:r>
            <a:r>
              <a:rPr lang="en-US" dirty="0"/>
              <a:t>. </a:t>
            </a:r>
            <a:r>
              <a:rPr lang="en-US" b="1" dirty="0">
                <a:hlinkClick r:id="rId8"/>
              </a:rPr>
              <a:t>12</a:t>
            </a:r>
            <a:r>
              <a:rPr lang="en-US" b="1" dirty="0"/>
              <a:t> </a:t>
            </a:r>
            <a:r>
              <a:rPr lang="en-US" dirty="0"/>
              <a:t>And the LORD </a:t>
            </a:r>
            <a:r>
              <a:rPr lang="en-US" dirty="0" err="1"/>
              <a:t>spake</a:t>
            </a:r>
            <a:r>
              <a:rPr lang="en-US" dirty="0"/>
              <a:t> unto Moses and Aaron, Because ye believed me not, to sanctify me in the eyes of the children of Israel, therefore ye shall not bring this congregation into the land which I have given them.</a:t>
            </a:r>
          </a:p>
          <a:p>
            <a:endParaRPr lang="en-US" dirty="0"/>
          </a:p>
          <a:p>
            <a:r>
              <a:rPr lang="en-US" dirty="0"/>
              <a:t>How could the meekest man in all the earth says “must we fetch water for your out of this rock?”</a:t>
            </a:r>
          </a:p>
          <a:p>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13</a:t>
            </a:fld>
            <a:endParaRPr lang="en-US"/>
          </a:p>
        </p:txBody>
      </p:sp>
    </p:spTree>
    <p:extLst>
      <p:ext uri="{BB962C8B-B14F-4D97-AF65-F5344CB8AC3E}">
        <p14:creationId xmlns:p14="http://schemas.microsoft.com/office/powerpoint/2010/main" xmlns="" val="161169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My child, do not despise the Lord’s discipline or be weary of His reproof. For the Lord reproves the one he loves, as a father the son in whom he delights – </a:t>
            </a:r>
            <a:r>
              <a:rPr lang="en-US" b="1" dirty="0">
                <a:solidFill>
                  <a:schemeClr val="tx1"/>
                </a:solidFill>
                <a:latin typeface="Arial" panose="020B0604020202020204" pitchFamily="34" charset="0"/>
                <a:cs typeface="Arial" panose="020B0604020202020204" pitchFamily="34" charset="0"/>
              </a:rPr>
              <a:t>Proverbs 3:11-12</a:t>
            </a:r>
          </a:p>
          <a:p>
            <a:endParaRPr lang="en-US" dirty="0">
              <a:solidFill>
                <a:schemeClr val="tx1"/>
              </a:solidFill>
              <a:latin typeface="Arial" panose="020B0604020202020204" pitchFamily="34" charset="0"/>
              <a:cs typeface="Arial" panose="020B0604020202020204" pitchFamily="34" charset="0"/>
            </a:endParaRPr>
          </a:p>
          <a:p>
            <a:r>
              <a:rPr lang="en-US" b="1" dirty="0"/>
              <a:t>Hebrews 12:5</a:t>
            </a:r>
            <a:r>
              <a:rPr lang="en-US" dirty="0"/>
              <a:t> And you have forgotten the exhortation that addresses you as children— "My child, do not regard lightly the discipline of the Lord, or lose heart when you are punished by him; </a:t>
            </a:r>
            <a:r>
              <a:rPr lang="en-US" b="1" dirty="0"/>
              <a:t>6</a:t>
            </a:r>
            <a:r>
              <a:rPr lang="en-US" dirty="0"/>
              <a:t> for the Lord disciplines those whom he loves, and chastises every child whom he accepts." </a:t>
            </a:r>
            <a:r>
              <a:rPr lang="en-US" b="1" dirty="0"/>
              <a:t>7</a:t>
            </a:r>
            <a:r>
              <a:rPr lang="en-US" dirty="0"/>
              <a:t> Endure trials for the sake of discipline. God is treating you as children; for what child is there whom a parent does not discipline? </a:t>
            </a:r>
            <a:r>
              <a:rPr lang="en-US" b="1" dirty="0"/>
              <a:t>8</a:t>
            </a:r>
            <a:r>
              <a:rPr lang="en-US" dirty="0"/>
              <a:t> If you do not have that discipline in which all children share, then you are illegitimate and not his children. </a:t>
            </a:r>
            <a:r>
              <a:rPr lang="en-US" b="1" dirty="0"/>
              <a:t>9</a:t>
            </a:r>
            <a:r>
              <a:rPr lang="en-US" dirty="0"/>
              <a:t> Moreover, we had human parents to discipline us, and we respected them. Should we not be even more willing to be subject to the Father of spirits and live? </a:t>
            </a:r>
            <a:r>
              <a:rPr lang="en-US" b="1" dirty="0"/>
              <a:t>10</a:t>
            </a:r>
            <a:r>
              <a:rPr lang="en-US" dirty="0"/>
              <a:t> For they disciplined us for a short time as seemed best to them, but he disciplines us for our good, in order that we may share his holiness. </a:t>
            </a:r>
            <a:r>
              <a:rPr lang="en-US" b="1" dirty="0"/>
              <a:t>11</a:t>
            </a:r>
            <a:r>
              <a:rPr lang="en-US" dirty="0"/>
              <a:t> Now, discipline always seems painful rather than pleasant at the time, but later it yields the peaceful fruit of righteousness to those who have been trained by it.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CACD52C8-5A50-44F5-B983-F2ACE8EF9F3C}" type="slidenum">
              <a:rPr lang="en-US" smtClean="0"/>
              <a:pPr/>
              <a:t>14</a:t>
            </a:fld>
            <a:endParaRPr lang="en-US"/>
          </a:p>
        </p:txBody>
      </p:sp>
    </p:spTree>
    <p:extLst>
      <p:ext uri="{BB962C8B-B14F-4D97-AF65-F5344CB8AC3E}">
        <p14:creationId xmlns:p14="http://schemas.microsoft.com/office/powerpoint/2010/main" xmlns="" val="172927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3:13 </a:t>
            </a:r>
            <a:r>
              <a:rPr lang="en-US" dirty="0"/>
              <a:t>I pray therefore that you may not lose heart over my sufferings for you; they are your glory.</a:t>
            </a:r>
          </a:p>
        </p:txBody>
      </p:sp>
      <p:sp>
        <p:nvSpPr>
          <p:cNvPr id="4" name="Slide Number Placeholder 3"/>
          <p:cNvSpPr>
            <a:spLocks noGrp="1"/>
          </p:cNvSpPr>
          <p:nvPr>
            <p:ph type="sldNum" sz="quarter" idx="10"/>
          </p:nvPr>
        </p:nvSpPr>
        <p:spPr/>
        <p:txBody>
          <a:bodyPr/>
          <a:lstStyle/>
          <a:p>
            <a:fld id="{CACD52C8-5A50-44F5-B983-F2ACE8EF9F3C}" type="slidenum">
              <a:rPr lang="en-US" smtClean="0"/>
              <a:pPr/>
              <a:t>15</a:t>
            </a:fld>
            <a:endParaRPr lang="en-US"/>
          </a:p>
        </p:txBody>
      </p:sp>
    </p:spTree>
    <p:extLst>
      <p:ext uri="{BB962C8B-B14F-4D97-AF65-F5344CB8AC3E}">
        <p14:creationId xmlns:p14="http://schemas.microsoft.com/office/powerpoint/2010/main" xmlns="" val="76525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Jeremiah 51:8</a:t>
            </a:r>
            <a:r>
              <a:rPr lang="en-US" dirty="0"/>
              <a:t> Suddenly Babylon has fallen and is shattered; wail for her! Bring balm for her wound; perhaps she may be healed. </a:t>
            </a:r>
            <a:r>
              <a:rPr lang="en-US" b="1" dirty="0"/>
              <a:t>51:9</a:t>
            </a:r>
            <a:r>
              <a:rPr lang="en-US" dirty="0"/>
              <a:t> We tried to heal Babylon, but she could not be healed. Forsake her, and let each of us go to our own country; for her judgment has reached up to heaven and has been lifted up even to the skies. </a:t>
            </a:r>
          </a:p>
          <a:p>
            <a:r>
              <a:rPr lang="en-US" b="1" dirty="0"/>
              <a:t>Jeremiah 51:58</a:t>
            </a:r>
            <a:r>
              <a:rPr lang="en-US" dirty="0"/>
              <a:t> Thus says the Lord of hosts: The broad wall of Babylon shall be leveled to the ground, and her high gates shall be burned with fire. The peoples exhaust themselves for nothing, and the nations weary themselves only for fire. </a:t>
            </a:r>
          </a:p>
        </p:txBody>
      </p:sp>
      <p:sp>
        <p:nvSpPr>
          <p:cNvPr id="4" name="Slide Number Placeholder 3"/>
          <p:cNvSpPr>
            <a:spLocks noGrp="1"/>
          </p:cNvSpPr>
          <p:nvPr>
            <p:ph type="sldNum" sz="quarter" idx="10"/>
          </p:nvPr>
        </p:nvSpPr>
        <p:spPr/>
        <p:txBody>
          <a:bodyPr/>
          <a:lstStyle/>
          <a:p>
            <a:fld id="{CACD52C8-5A50-44F5-B983-F2ACE8EF9F3C}" type="slidenum">
              <a:rPr lang="en-US" smtClean="0"/>
              <a:pPr/>
              <a:t>16</a:t>
            </a:fld>
            <a:endParaRPr lang="en-US"/>
          </a:p>
        </p:txBody>
      </p:sp>
    </p:spTree>
    <p:extLst>
      <p:ext uri="{BB962C8B-B14F-4D97-AF65-F5344CB8AC3E}">
        <p14:creationId xmlns:p14="http://schemas.microsoft.com/office/powerpoint/2010/main" xmlns="" val="3616567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hlinkClick r:id="rId3"/>
              </a:rPr>
              <a:t>41</a:t>
            </a:r>
            <a:r>
              <a:rPr lang="en-US" b="1" dirty="0"/>
              <a:t> </a:t>
            </a:r>
            <a:r>
              <a:rPr lang="en-US" dirty="0"/>
              <a:t>So Esau bore a grudge against Jacob because of the blessing with which his father had blessed him; and Esau said to himself, “The days of mourning for my father are near; then I will kill my brother Jacob.” </a:t>
            </a:r>
            <a:r>
              <a:rPr lang="en-US" b="1" dirty="0">
                <a:hlinkClick r:id="rId4"/>
              </a:rPr>
              <a:t>42</a:t>
            </a:r>
            <a:r>
              <a:rPr lang="en-US" b="1" dirty="0"/>
              <a:t> </a:t>
            </a:r>
            <a:r>
              <a:rPr lang="en-US" dirty="0"/>
              <a:t>Now when the words of her elder son Esau were reported to Rebekah, she sent and called her younger son Jacob, and said to him, “Behold your brother Esau is consoling himself concerning you </a:t>
            </a:r>
            <a:r>
              <a:rPr lang="en-US" i="1" dirty="0"/>
              <a:t>by planning</a:t>
            </a:r>
            <a:r>
              <a:rPr lang="en-US" dirty="0"/>
              <a:t> to kill you. </a:t>
            </a:r>
            <a:r>
              <a:rPr lang="en-US" b="1" dirty="0">
                <a:hlinkClick r:id="rId5"/>
              </a:rPr>
              <a:t>43</a:t>
            </a:r>
            <a:r>
              <a:rPr lang="en-US" b="1" dirty="0"/>
              <a:t> </a:t>
            </a:r>
            <a:r>
              <a:rPr lang="en-US" dirty="0"/>
              <a:t>“Now therefore, my son, obey my voice, and arise, flee to Haran, to my brother Laban! </a:t>
            </a:r>
            <a:r>
              <a:rPr lang="en-US" b="1" dirty="0">
                <a:hlinkClick r:id="rId6"/>
              </a:rPr>
              <a:t>44</a:t>
            </a:r>
            <a:r>
              <a:rPr lang="en-US" b="1" dirty="0"/>
              <a:t> </a:t>
            </a:r>
            <a:r>
              <a:rPr lang="en-US" dirty="0"/>
              <a:t>“Stay with him a few days, until your brother’s fury subsides, </a:t>
            </a:r>
            <a:r>
              <a:rPr lang="en-US" b="1" dirty="0">
                <a:hlinkClick r:id="rId7"/>
              </a:rPr>
              <a:t>45</a:t>
            </a:r>
            <a:r>
              <a:rPr lang="en-US" b="1" dirty="0"/>
              <a:t> </a:t>
            </a:r>
            <a:r>
              <a:rPr lang="en-US" dirty="0"/>
              <a:t>until your brother’s anger against you subsides and he forgets what you did to him. Then I will send and get you from there. Why should I be bereaved of you both in one day?”</a:t>
            </a:r>
          </a:p>
          <a:p>
            <a:r>
              <a:rPr lang="en-US" b="1" dirty="0">
                <a:hlinkClick r:id="rId8"/>
              </a:rPr>
              <a:t>46</a:t>
            </a:r>
            <a:r>
              <a:rPr lang="en-US" b="1" dirty="0"/>
              <a:t> </a:t>
            </a:r>
            <a:r>
              <a:rPr lang="en-US" dirty="0"/>
              <a:t>Rebekah said to Isaac, “I am tired of living because of the daughters of </a:t>
            </a:r>
            <a:r>
              <a:rPr lang="en-US" dirty="0" err="1"/>
              <a:t>Heth</a:t>
            </a:r>
            <a:r>
              <a:rPr lang="en-US" dirty="0"/>
              <a:t>; if Jacob takes a wife from the daughters of </a:t>
            </a:r>
            <a:r>
              <a:rPr lang="en-US" dirty="0" err="1"/>
              <a:t>Heth</a:t>
            </a:r>
            <a:r>
              <a:rPr lang="en-US" dirty="0"/>
              <a:t>, like these, from the daughters of the land, what good will my life be to me?”</a:t>
            </a:r>
          </a:p>
          <a:p>
            <a:endParaRPr lang="en-US" dirty="0"/>
          </a:p>
          <a:p>
            <a:r>
              <a:rPr lang="en-US" dirty="0"/>
              <a:t>Note that Esau had two Hittite wives at the time Gen 26:34.</a:t>
            </a:r>
          </a:p>
          <a:p>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17</a:t>
            </a:fld>
            <a:endParaRPr lang="en-US"/>
          </a:p>
        </p:txBody>
      </p:sp>
    </p:spTree>
    <p:extLst>
      <p:ext uri="{BB962C8B-B14F-4D97-AF65-F5344CB8AC3E}">
        <p14:creationId xmlns:p14="http://schemas.microsoft.com/office/powerpoint/2010/main" xmlns="" val="198965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18:14</a:t>
            </a:r>
            <a:r>
              <a:rPr lang="en-US" dirty="0"/>
              <a:t> When Moses' father-in-law saw all that he was doing for the people, he said, "What is this that you are doing for the people? Why do you sit alone, while all the people stand around you from morning until evening?" </a:t>
            </a:r>
            <a:r>
              <a:rPr lang="en-US" b="1" dirty="0"/>
              <a:t>15</a:t>
            </a:r>
            <a:r>
              <a:rPr lang="en-US" dirty="0"/>
              <a:t> Moses said to his father-in-law, "Because the people come to me to inquire of God. </a:t>
            </a:r>
            <a:r>
              <a:rPr lang="en-US" b="1" dirty="0"/>
              <a:t>16</a:t>
            </a:r>
            <a:r>
              <a:rPr lang="en-US" dirty="0"/>
              <a:t> When they have a dispute, they come to me and I decide between one person and another, and I make known to them the statutes and instructions of God." </a:t>
            </a:r>
            <a:r>
              <a:rPr lang="en-US" b="1" dirty="0"/>
              <a:t>17</a:t>
            </a:r>
            <a:r>
              <a:rPr lang="en-US" dirty="0"/>
              <a:t> Moses' father-in-law said to him, "What you are doing is not good. </a:t>
            </a:r>
            <a:r>
              <a:rPr lang="en-US" b="1" dirty="0"/>
              <a:t>18</a:t>
            </a:r>
            <a:r>
              <a:rPr lang="en-US" dirty="0"/>
              <a:t> You will surely wear yourself out, both you and these people with you. For the task is too heavy for you; you cannot do it alone. </a:t>
            </a:r>
            <a:r>
              <a:rPr lang="en-US" b="1" dirty="0"/>
              <a:t>19</a:t>
            </a:r>
            <a:r>
              <a:rPr lang="en-US" dirty="0"/>
              <a:t> Now listen to me. I will give you counsel, and God be with you! You should represent the people before God, and you should bring their cases before God; </a:t>
            </a:r>
            <a:r>
              <a:rPr lang="en-US" b="1" dirty="0"/>
              <a:t>20</a:t>
            </a:r>
            <a:r>
              <a:rPr lang="en-US" dirty="0"/>
              <a:t> teach them the statutes and instructions and make known to them the way they are to go and the things they are to do. </a:t>
            </a:r>
            <a:r>
              <a:rPr lang="en-US" b="1" dirty="0"/>
              <a:t>21</a:t>
            </a:r>
            <a:r>
              <a:rPr lang="en-US" dirty="0"/>
              <a:t> You should also look for able men among all the people, men who fear God, are trustworthy, and hate dishonest gain; set such men over them as officers over thousands, hundreds, fifties and tens. </a:t>
            </a:r>
            <a:r>
              <a:rPr lang="en-US" b="1" dirty="0"/>
              <a:t>22</a:t>
            </a:r>
            <a:r>
              <a:rPr lang="en-US" dirty="0"/>
              <a:t> Let them sit as judges for the people at all times; let them bring every important case to you, but decide every minor case themselves. So it will be easier for you, and they will bear the burden with you. </a:t>
            </a:r>
          </a:p>
          <a:p>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18</a:t>
            </a:fld>
            <a:endParaRPr lang="en-US"/>
          </a:p>
        </p:txBody>
      </p:sp>
    </p:spTree>
    <p:extLst>
      <p:ext uri="{BB962C8B-B14F-4D97-AF65-F5344CB8AC3E}">
        <p14:creationId xmlns:p14="http://schemas.microsoft.com/office/powerpoint/2010/main" xmlns="" val="332766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CACD52C8-5A50-44F5-B983-F2ACE8EF9F3C}" type="slidenum">
              <a:rPr lang="en-US" smtClean="0"/>
              <a:pPr/>
              <a:t>19</a:t>
            </a:fld>
            <a:endParaRPr lang="en-US"/>
          </a:p>
        </p:txBody>
      </p:sp>
    </p:spTree>
    <p:extLst>
      <p:ext uri="{BB962C8B-B14F-4D97-AF65-F5344CB8AC3E}">
        <p14:creationId xmlns:p14="http://schemas.microsoft.com/office/powerpoint/2010/main" xmlns="" val="115817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promise</a:t>
            </a:r>
          </a:p>
          <a:p>
            <a:endParaRPr lang="en-US" dirty="0"/>
          </a:p>
          <a:p>
            <a:r>
              <a:rPr lang="en-US" dirty="0"/>
              <a:t>Why does the New Creation have cares?</a:t>
            </a:r>
          </a:p>
        </p:txBody>
      </p:sp>
      <p:sp>
        <p:nvSpPr>
          <p:cNvPr id="4" name="Slide Number Placeholder 3"/>
          <p:cNvSpPr>
            <a:spLocks noGrp="1"/>
          </p:cNvSpPr>
          <p:nvPr>
            <p:ph type="sldNum" sz="quarter" idx="10"/>
          </p:nvPr>
        </p:nvSpPr>
        <p:spPr/>
        <p:txBody>
          <a:bodyPr/>
          <a:lstStyle/>
          <a:p>
            <a:fld id="{CACD52C8-5A50-44F5-B983-F2ACE8EF9F3C}" type="slidenum">
              <a:rPr lang="en-US" smtClean="0"/>
              <a:pPr/>
              <a:t>2</a:t>
            </a:fld>
            <a:endParaRPr lang="en-US"/>
          </a:p>
        </p:txBody>
      </p:sp>
    </p:spTree>
    <p:extLst>
      <p:ext uri="{BB962C8B-B14F-4D97-AF65-F5344CB8AC3E}">
        <p14:creationId xmlns:p14="http://schemas.microsoft.com/office/powerpoint/2010/main" xmlns="" val="3694532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Arial" panose="020B0604020202020204" pitchFamily="34" charset="0"/>
                <a:cs typeface="Arial" panose="020B0604020202020204" pitchFamily="34" charset="0"/>
              </a:rPr>
              <a:t>Isaiah 40:</a:t>
            </a:r>
            <a:r>
              <a:rPr lang="en-US" b="1" dirty="0"/>
              <a:t>28 </a:t>
            </a:r>
            <a:r>
              <a:rPr lang="en-US" dirty="0"/>
              <a:t>Have you not known? Have you not heard? The Lord is the everlasting God, the Creator of the ends of the earth. He does not faint or grow weary; his understanding is unsearchable. </a:t>
            </a:r>
            <a:r>
              <a:rPr lang="en-US" b="1" dirty="0"/>
              <a:t>29</a:t>
            </a:r>
            <a:r>
              <a:rPr lang="en-US" dirty="0"/>
              <a:t> He gives power to the faint, and strengthens the powerless. </a:t>
            </a:r>
            <a:r>
              <a:rPr lang="en-US" b="1" dirty="0"/>
              <a:t>30</a:t>
            </a:r>
            <a:r>
              <a:rPr lang="en-US" dirty="0"/>
              <a:t> Even youths will faint and be weary, and the young will fall exhausted; </a:t>
            </a:r>
          </a:p>
          <a:p>
            <a:r>
              <a:rPr lang="en-US" b="1" dirty="0"/>
              <a:t>31</a:t>
            </a:r>
            <a:r>
              <a:rPr lang="en-US" dirty="0"/>
              <a:t> but those who wait for the Lord shall renew their strength, they shall mount up with wings like eagles, they shall run and not be weary, they shall walk and not faint. </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ACD52C8-5A50-44F5-B983-F2ACE8EF9F3C}" type="slidenum">
              <a:rPr lang="en-US" smtClean="0"/>
              <a:pPr/>
              <a:t>20</a:t>
            </a:fld>
            <a:endParaRPr lang="en-US"/>
          </a:p>
        </p:txBody>
      </p:sp>
    </p:spTree>
    <p:extLst>
      <p:ext uri="{BB962C8B-B14F-4D97-AF65-F5344CB8AC3E}">
        <p14:creationId xmlns:p14="http://schemas.microsoft.com/office/powerpoint/2010/main" xmlns="" val="2280033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Arial" panose="020B0604020202020204" pitchFamily="34" charset="0"/>
                <a:cs typeface="Arial" panose="020B0604020202020204" pitchFamily="34" charset="0"/>
              </a:rPr>
              <a:t>Isaiah 40:</a:t>
            </a:r>
            <a:r>
              <a:rPr lang="en-US" b="1" dirty="0"/>
              <a:t>28 </a:t>
            </a:r>
            <a:r>
              <a:rPr lang="en-US" dirty="0"/>
              <a:t>Have you not known? Have you not heard? The Lord is the everlasting God, the Creator of the ends of the earth. He does not faint or grow weary; his understanding is unsearchable. </a:t>
            </a:r>
            <a:r>
              <a:rPr lang="en-US" b="1" dirty="0"/>
              <a:t>29</a:t>
            </a:r>
            <a:r>
              <a:rPr lang="en-US" dirty="0"/>
              <a:t> He gives power to the faint, and strengthens the powerless. </a:t>
            </a:r>
            <a:r>
              <a:rPr lang="en-US" b="1" dirty="0"/>
              <a:t>30</a:t>
            </a:r>
            <a:r>
              <a:rPr lang="en-US" dirty="0"/>
              <a:t> Even youths will faint and be weary, and the young will fall exhausted; </a:t>
            </a:r>
          </a:p>
          <a:p>
            <a:r>
              <a:rPr lang="en-US" b="1" dirty="0"/>
              <a:t>31</a:t>
            </a:r>
            <a:r>
              <a:rPr lang="en-US" dirty="0"/>
              <a:t> but those who wait for the Lord shall renew their strength, they shall mount up with wings like eagles, they shall run and not be weary, they shall walk and not faint. </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ACD52C8-5A50-44F5-B983-F2ACE8EF9F3C}" type="slidenum">
              <a:rPr lang="en-US" smtClean="0"/>
              <a:pPr/>
              <a:t>21</a:t>
            </a:fld>
            <a:endParaRPr lang="en-US"/>
          </a:p>
        </p:txBody>
      </p:sp>
    </p:spTree>
    <p:extLst>
      <p:ext uri="{BB962C8B-B14F-4D97-AF65-F5344CB8AC3E}">
        <p14:creationId xmlns:p14="http://schemas.microsoft.com/office/powerpoint/2010/main" xmlns="" val="1654399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2 Corinthians 4:7</a:t>
            </a:r>
            <a:r>
              <a:rPr lang="en-US" dirty="0"/>
              <a:t>But we have this treasure in earthen vessels, that the excellency of the power may be of God, and not of us. </a:t>
            </a:r>
            <a:r>
              <a:rPr lang="en-US" b="1" dirty="0">
                <a:hlinkClick r:id="rId4"/>
              </a:rPr>
              <a:t>8</a:t>
            </a:r>
            <a:r>
              <a:rPr lang="en-US" dirty="0"/>
              <a:t>We are troubled on every side, yet not distressed; we are perplexed, but not in despair; </a:t>
            </a:r>
            <a:r>
              <a:rPr lang="en-US" b="1" dirty="0">
                <a:hlinkClick r:id="rId5"/>
              </a:rPr>
              <a:t>9</a:t>
            </a:r>
            <a:r>
              <a:rPr lang="en-US" dirty="0"/>
              <a:t>Persecuted, but not forsaken; cast down, but not destroyed; </a:t>
            </a:r>
            <a:r>
              <a:rPr lang="en-US" b="1" dirty="0">
                <a:hlinkClick r:id="rId6"/>
              </a:rPr>
              <a:t>10</a:t>
            </a:r>
            <a:r>
              <a:rPr lang="en-US" dirty="0"/>
              <a:t>Always bearing about in the body the dying of the Lord Jesus, that the life also of Jesus might be made manifest in our body. </a:t>
            </a:r>
            <a:r>
              <a:rPr lang="en-US" b="1" dirty="0">
                <a:hlinkClick r:id="rId7"/>
              </a:rPr>
              <a:t>11</a:t>
            </a:r>
            <a:r>
              <a:rPr lang="en-US" dirty="0"/>
              <a:t>For we who live are always delivered unto death for Jesus' sake, that the life also of Jesus might be made manifest in our mortal flesh. </a:t>
            </a:r>
            <a:r>
              <a:rPr lang="en-US" b="1" dirty="0">
                <a:hlinkClick r:id="rId8"/>
              </a:rPr>
              <a:t>12</a:t>
            </a:r>
            <a:r>
              <a:rPr lang="en-US" dirty="0"/>
              <a:t>So then death works in us, but life in you.</a:t>
            </a:r>
          </a:p>
          <a:p>
            <a:r>
              <a:rPr lang="en-US" b="1" dirty="0">
                <a:hlinkClick r:id="rId9"/>
              </a:rPr>
              <a:t>13</a:t>
            </a:r>
            <a:r>
              <a:rPr lang="en-US" dirty="0"/>
              <a:t>We having the same spirit of faith, according as it is written, I believed, and therefore have I spoken; we also believe, and therefore speak;</a:t>
            </a:r>
          </a:p>
          <a:p>
            <a:r>
              <a:rPr lang="en-US" b="1" dirty="0">
                <a:hlinkClick r:id="rId10"/>
              </a:rPr>
              <a:t>14</a:t>
            </a:r>
            <a:r>
              <a:rPr lang="en-US" dirty="0"/>
              <a:t>Knowing that he who raised up the Lord Jesus shall raise up us also by Jesus, and shall present us with you.</a:t>
            </a:r>
          </a:p>
          <a:p>
            <a:r>
              <a:rPr lang="en-US" b="1" dirty="0">
                <a:hlinkClick r:id="rId11"/>
              </a:rPr>
              <a:t>15</a:t>
            </a:r>
            <a:r>
              <a:rPr lang="en-US" dirty="0"/>
              <a:t>For all things are for your sakes, that the abundant grace might through the thanksgiving of many increase to the glory of God.</a:t>
            </a:r>
          </a:p>
          <a:p>
            <a:r>
              <a:rPr lang="en-US" b="1" dirty="0">
                <a:hlinkClick r:id="rId12"/>
              </a:rPr>
              <a:t>16</a:t>
            </a:r>
            <a:r>
              <a:rPr lang="en-US" dirty="0"/>
              <a:t>For which cause we faint not; but though our outward man perish, yet the inward man is renewed day by day.</a:t>
            </a:r>
          </a:p>
          <a:p>
            <a:r>
              <a:rPr lang="en-US" b="1" dirty="0">
                <a:hlinkClick r:id="rId13"/>
              </a:rPr>
              <a:t>17</a:t>
            </a:r>
            <a:r>
              <a:rPr lang="en-US" dirty="0"/>
              <a:t>For our light affliction, which is but for a moment, works for us a far more exceeding and eternal weight of glory; </a:t>
            </a:r>
            <a:r>
              <a:rPr lang="en-US" b="1" dirty="0">
                <a:hlinkClick r:id="rId14"/>
              </a:rPr>
              <a:t>18</a:t>
            </a:r>
            <a:r>
              <a:rPr lang="en-US" dirty="0"/>
              <a:t>While we look not at the things which are seen, but at the things which are not seen: for the things which are seen are temporal; but the things which are not seen are eternal.</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CACD52C8-5A50-44F5-B983-F2ACE8EF9F3C}" type="slidenum">
              <a:rPr lang="en-US" smtClean="0"/>
              <a:pPr/>
              <a:t>22</a:t>
            </a:fld>
            <a:endParaRPr lang="en-US"/>
          </a:p>
        </p:txBody>
      </p:sp>
    </p:spTree>
    <p:extLst>
      <p:ext uri="{BB962C8B-B14F-4D97-AF65-F5344CB8AC3E}">
        <p14:creationId xmlns:p14="http://schemas.microsoft.com/office/powerpoint/2010/main" xmlns="" val="618234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CACD52C8-5A50-44F5-B983-F2ACE8EF9F3C}" type="slidenum">
              <a:rPr lang="en-US" smtClean="0"/>
              <a:pPr/>
              <a:t>23</a:t>
            </a:fld>
            <a:endParaRPr lang="en-US"/>
          </a:p>
        </p:txBody>
      </p:sp>
    </p:spTree>
    <p:extLst>
      <p:ext uri="{BB962C8B-B14F-4D97-AF65-F5344CB8AC3E}">
        <p14:creationId xmlns:p14="http://schemas.microsoft.com/office/powerpoint/2010/main" xmlns="" val="2962173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18: 1</a:t>
            </a:r>
            <a:r>
              <a:rPr lang="en-US" dirty="0"/>
              <a:t> Then Jesus told them a parable about their need to pray always and not to lose heart. </a:t>
            </a:r>
          </a:p>
          <a:p>
            <a:r>
              <a:rPr lang="en-US" b="1" dirty="0"/>
              <a:t>2</a:t>
            </a:r>
            <a:r>
              <a:rPr lang="en-US" dirty="0"/>
              <a:t> He said, "In a certain city there was a judge who neither feared God nor had respect for people. </a:t>
            </a:r>
          </a:p>
          <a:p>
            <a:r>
              <a:rPr lang="en-US" b="1" dirty="0"/>
              <a:t>3</a:t>
            </a:r>
            <a:r>
              <a:rPr lang="en-US" dirty="0"/>
              <a:t> In that city there was a widow who kept coming to him and saying, "Grant me justice against my opponent.' </a:t>
            </a:r>
          </a:p>
          <a:p>
            <a:r>
              <a:rPr lang="en-US" b="1" dirty="0"/>
              <a:t>4</a:t>
            </a:r>
            <a:r>
              <a:rPr lang="en-US" dirty="0"/>
              <a:t> For a while he refused; but later he said to himself, "Though I have no fear of God and no respect for anyone, </a:t>
            </a:r>
          </a:p>
          <a:p>
            <a:r>
              <a:rPr lang="en-US" b="1" dirty="0"/>
              <a:t>5</a:t>
            </a:r>
            <a:r>
              <a:rPr lang="en-US" dirty="0"/>
              <a:t> yet because this widow keeps bothering me, I will grant her justice, so that she may not wear me out by continually coming.' " </a:t>
            </a:r>
          </a:p>
          <a:p>
            <a:r>
              <a:rPr lang="en-US" b="1" dirty="0"/>
              <a:t>6</a:t>
            </a:r>
            <a:r>
              <a:rPr lang="en-US" dirty="0"/>
              <a:t> And the Lord said, "Listen to what the unjust judge says. </a:t>
            </a:r>
          </a:p>
          <a:p>
            <a:r>
              <a:rPr lang="en-US" b="1" dirty="0"/>
              <a:t>7</a:t>
            </a:r>
            <a:r>
              <a:rPr lang="en-US" dirty="0"/>
              <a:t> And will not God grant justice to his chosen ones who cry to him day and night? Will he delay long in helping them? </a:t>
            </a:r>
          </a:p>
          <a:p>
            <a:r>
              <a:rPr lang="en-US" b="1" dirty="0"/>
              <a:t>8</a:t>
            </a:r>
            <a:r>
              <a:rPr lang="en-US" dirty="0"/>
              <a:t> I tell you, he will quickly grant justice to them.</a:t>
            </a:r>
          </a:p>
          <a:p>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24</a:t>
            </a:fld>
            <a:endParaRPr lang="en-US"/>
          </a:p>
        </p:txBody>
      </p:sp>
    </p:spTree>
    <p:extLst>
      <p:ext uri="{BB962C8B-B14F-4D97-AF65-F5344CB8AC3E}">
        <p14:creationId xmlns:p14="http://schemas.microsoft.com/office/powerpoint/2010/main" xmlns="" val="1529759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Corinthians 3:17</a:t>
            </a:r>
            <a:r>
              <a:rPr lang="en-US" dirty="0"/>
              <a:t> Now the Lord is the Spirit, and where the Spirit of the Lord is, there is freedom. </a:t>
            </a:r>
            <a:r>
              <a:rPr lang="en-US" b="1" dirty="0"/>
              <a:t>3:18</a:t>
            </a:r>
            <a:r>
              <a:rPr lang="en-US" dirty="0"/>
              <a:t> And all of us, with unveiled faces, seeing the glory of the Lord as though reflected in a mirror, are being transformed into the same image from one degree of glory to another; for this comes from the Lord, the Spirit. </a:t>
            </a:r>
          </a:p>
          <a:p>
            <a:pPr defTabSz="939729">
              <a:defRPr/>
            </a:pPr>
            <a:r>
              <a:rPr lang="en-US" b="1" dirty="0"/>
              <a:t>2 Corinthians 4:1</a:t>
            </a:r>
            <a:r>
              <a:rPr lang="en-US" dirty="0"/>
              <a:t> Therefore, since it is by God's mercy that we are engaged in this ministry, we do not lose heart. </a:t>
            </a:r>
          </a:p>
          <a:p>
            <a:pPr defTabSz="939729">
              <a:defRPr/>
            </a:pPr>
            <a:endParaRPr lang="en-US" dirty="0"/>
          </a:p>
          <a:p>
            <a:pPr defTabSz="939729">
              <a:defRPr/>
            </a:pPr>
            <a:r>
              <a:rPr lang="en-US" b="1" dirty="0">
                <a:hlinkClick r:id="rId3"/>
              </a:rPr>
              <a:t>2 Corinthians 11:23</a:t>
            </a:r>
            <a:r>
              <a:rPr lang="en-US" dirty="0"/>
              <a:t>Are they servants of Christ?—I speak as if insane—I more so; in far more labors, in far more imprisonments, beaten times without number, often in danger of death. </a:t>
            </a:r>
            <a:r>
              <a:rPr lang="en-US" b="1" dirty="0">
                <a:hlinkClick r:id="rId4"/>
              </a:rPr>
              <a:t>24</a:t>
            </a:r>
            <a:r>
              <a:rPr lang="en-US" dirty="0"/>
              <a:t>Five times I received from the Jews thirty-nine </a:t>
            </a:r>
            <a:r>
              <a:rPr lang="en-US" i="1" dirty="0"/>
              <a:t>lashes.</a:t>
            </a:r>
            <a:r>
              <a:rPr lang="en-US" dirty="0"/>
              <a:t> </a:t>
            </a:r>
            <a:r>
              <a:rPr lang="en-US" b="1" dirty="0">
                <a:hlinkClick r:id="rId5"/>
              </a:rPr>
              <a:t>25</a:t>
            </a:r>
            <a:r>
              <a:rPr lang="en-US" dirty="0"/>
              <a:t>Three times I was beaten with rods, once I was stoned, three times I was shipwrecked, a night and a day I have spent in the deep. </a:t>
            </a:r>
            <a:r>
              <a:rPr lang="en-US" b="1" dirty="0">
                <a:hlinkClick r:id="rId6"/>
              </a:rPr>
              <a:t>26</a:t>
            </a:r>
            <a:r>
              <a:rPr lang="en-US" i="1" dirty="0"/>
              <a:t>I have been</a:t>
            </a:r>
            <a:r>
              <a:rPr lang="en-US" dirty="0"/>
              <a:t> on frequent journeys, in dangers from rivers, dangers from robbers, dangers from </a:t>
            </a:r>
            <a:r>
              <a:rPr lang="en-US" i="1" dirty="0"/>
              <a:t>my</a:t>
            </a:r>
            <a:r>
              <a:rPr lang="en-US" dirty="0"/>
              <a:t> countrymen, dangers from the Gentiles, dangers in the city, dangers in the wilderness, dangers on the sea, dangers among false brethren; </a:t>
            </a:r>
            <a:r>
              <a:rPr lang="en-US" b="1" dirty="0">
                <a:hlinkClick r:id="rId7"/>
              </a:rPr>
              <a:t>27</a:t>
            </a:r>
            <a:r>
              <a:rPr lang="en-US" i="1" dirty="0"/>
              <a:t>I have been</a:t>
            </a:r>
            <a:r>
              <a:rPr lang="en-US" dirty="0"/>
              <a:t> in labor and hardship, through many sleepless nights, in hunger and thirst, often without food, in cold and exposure. </a:t>
            </a:r>
            <a:r>
              <a:rPr lang="en-US" b="1" dirty="0">
                <a:hlinkClick r:id="rId8"/>
              </a:rPr>
              <a:t>28</a:t>
            </a:r>
            <a:r>
              <a:rPr lang="en-US" dirty="0"/>
              <a:t>Apart from </a:t>
            </a:r>
            <a:r>
              <a:rPr lang="en-US" i="1" dirty="0"/>
              <a:t>such</a:t>
            </a:r>
            <a:r>
              <a:rPr lang="en-US" dirty="0"/>
              <a:t> external things, there is the daily pressure on me </a:t>
            </a:r>
            <a:r>
              <a:rPr lang="en-US" i="1" dirty="0"/>
              <a:t>of</a:t>
            </a:r>
            <a:r>
              <a:rPr lang="en-US" dirty="0"/>
              <a:t> concern for all the churches. </a:t>
            </a:r>
            <a:r>
              <a:rPr lang="en-US" b="1" dirty="0">
                <a:hlinkClick r:id="rId9"/>
              </a:rPr>
              <a:t>29</a:t>
            </a:r>
            <a:r>
              <a:rPr lang="en-US" dirty="0"/>
              <a:t>Who is weak without my being weak? Who is led into sin without my intense concern?</a:t>
            </a:r>
          </a:p>
        </p:txBody>
      </p:sp>
      <p:sp>
        <p:nvSpPr>
          <p:cNvPr id="4" name="Slide Number Placeholder 3"/>
          <p:cNvSpPr>
            <a:spLocks noGrp="1"/>
          </p:cNvSpPr>
          <p:nvPr>
            <p:ph type="sldNum" sz="quarter" idx="10"/>
          </p:nvPr>
        </p:nvSpPr>
        <p:spPr/>
        <p:txBody>
          <a:bodyPr/>
          <a:lstStyle/>
          <a:p>
            <a:fld id="{CACD52C8-5A50-44F5-B983-F2ACE8EF9F3C}" type="slidenum">
              <a:rPr lang="en-US" smtClean="0"/>
              <a:pPr/>
              <a:t>25</a:t>
            </a:fld>
            <a:endParaRPr lang="en-US"/>
          </a:p>
        </p:txBody>
      </p:sp>
    </p:spTree>
    <p:extLst>
      <p:ext uri="{BB962C8B-B14F-4D97-AF65-F5344CB8AC3E}">
        <p14:creationId xmlns:p14="http://schemas.microsoft.com/office/powerpoint/2010/main" xmlns="" val="2060402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20:22</a:t>
            </a:r>
            <a:r>
              <a:rPr lang="en-US" dirty="0"/>
              <a:t> And now, as a captive to the Spirit, I am on my way to Jerusalem, not knowing what will happen to me there, </a:t>
            </a:r>
            <a:r>
              <a:rPr lang="en-US" b="1" dirty="0"/>
              <a:t>23</a:t>
            </a:r>
            <a:r>
              <a:rPr lang="en-US" dirty="0"/>
              <a:t> except that the Holy Spirit testifies to me in every city that imprisonment and persecutions are waiting for me. </a:t>
            </a:r>
            <a:r>
              <a:rPr lang="en-US" b="1" dirty="0"/>
              <a:t>24</a:t>
            </a:r>
            <a:r>
              <a:rPr lang="en-US" dirty="0"/>
              <a:t> But I do not count my life of any value to myself, if only I may finish my course and the ministry that I received from the Lord Jesus, to testify to the good news of God's grace. </a:t>
            </a:r>
          </a:p>
          <a:p>
            <a:r>
              <a:rPr lang="en-US" b="1" dirty="0"/>
              <a:t>25</a:t>
            </a:r>
            <a:r>
              <a:rPr lang="en-US" dirty="0"/>
              <a:t> "And now I know that none of you, among whom I have gone about proclaiming the kingdom, will ever see my face again. </a:t>
            </a:r>
          </a:p>
        </p:txBody>
      </p:sp>
      <p:sp>
        <p:nvSpPr>
          <p:cNvPr id="4" name="Slide Number Placeholder 3"/>
          <p:cNvSpPr>
            <a:spLocks noGrp="1"/>
          </p:cNvSpPr>
          <p:nvPr>
            <p:ph type="sldNum" sz="quarter" idx="10"/>
          </p:nvPr>
        </p:nvSpPr>
        <p:spPr/>
        <p:txBody>
          <a:bodyPr/>
          <a:lstStyle/>
          <a:p>
            <a:fld id="{CACD52C8-5A50-44F5-B983-F2ACE8EF9F3C}" type="slidenum">
              <a:rPr lang="en-US" smtClean="0"/>
              <a:pPr/>
              <a:t>26</a:t>
            </a:fld>
            <a:endParaRPr lang="en-US"/>
          </a:p>
        </p:txBody>
      </p:sp>
    </p:spTree>
    <p:extLst>
      <p:ext uri="{BB962C8B-B14F-4D97-AF65-F5344CB8AC3E}">
        <p14:creationId xmlns:p14="http://schemas.microsoft.com/office/powerpoint/2010/main" xmlns="" val="2932104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12:1</a:t>
            </a:r>
            <a:r>
              <a:rPr lang="en-US" dirty="0"/>
              <a:t> Therefore, since we are surrounded by so great a cloud of witnesses, let us also lay aside every weight and the sin that clings so closely, and let us run with perseverance the race that is set before us, </a:t>
            </a:r>
          </a:p>
          <a:p>
            <a:r>
              <a:rPr lang="en-US" b="1" dirty="0"/>
              <a:t>2</a:t>
            </a:r>
            <a:r>
              <a:rPr lang="en-US" dirty="0"/>
              <a:t> looking to Jesus the pioneer and perfecter of our faith, who </a:t>
            </a:r>
            <a:r>
              <a:rPr lang="en-US" b="1" dirty="0"/>
              <a:t>for the sake of the joy that was set before him endured the cross, disregarding its shame, and has taken his seat at the right hand of the throne of God</a:t>
            </a:r>
            <a:r>
              <a:rPr lang="en-US" dirty="0"/>
              <a:t>. </a:t>
            </a:r>
          </a:p>
          <a:p>
            <a:r>
              <a:rPr lang="en-US" b="1" dirty="0"/>
              <a:t>3</a:t>
            </a:r>
            <a:r>
              <a:rPr lang="en-US" dirty="0"/>
              <a:t> Consider him who endured such hostility against himself from sinners, so that you may not grow weary or lose heart. </a:t>
            </a:r>
          </a:p>
          <a:p>
            <a:r>
              <a:rPr lang="en-US" b="1" dirty="0"/>
              <a:t>4</a:t>
            </a:r>
            <a:r>
              <a:rPr lang="en-US" dirty="0"/>
              <a:t> In your struggle against sin you have not yet resisted to the point of shedding your blood</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ACD52C8-5A50-44F5-B983-F2ACE8EF9F3C}" type="slidenum">
              <a:rPr lang="en-US" smtClean="0"/>
              <a:pPr/>
              <a:t>27</a:t>
            </a:fld>
            <a:endParaRPr lang="en-US"/>
          </a:p>
        </p:txBody>
      </p:sp>
    </p:spTree>
    <p:extLst>
      <p:ext uri="{BB962C8B-B14F-4D97-AF65-F5344CB8AC3E}">
        <p14:creationId xmlns:p14="http://schemas.microsoft.com/office/powerpoint/2010/main" xmlns="" val="2563921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What is your joy?</a:t>
            </a:r>
          </a:p>
        </p:txBody>
      </p:sp>
      <p:sp>
        <p:nvSpPr>
          <p:cNvPr id="4" name="Slide Number Placeholder 3"/>
          <p:cNvSpPr>
            <a:spLocks noGrp="1"/>
          </p:cNvSpPr>
          <p:nvPr>
            <p:ph type="sldNum" sz="quarter" idx="10"/>
          </p:nvPr>
        </p:nvSpPr>
        <p:spPr/>
        <p:txBody>
          <a:bodyPr/>
          <a:lstStyle/>
          <a:p>
            <a:fld id="{CACD52C8-5A50-44F5-B983-F2ACE8EF9F3C}" type="slidenum">
              <a:rPr lang="en-US" smtClean="0"/>
              <a:pPr/>
              <a:t>28</a:t>
            </a:fld>
            <a:endParaRPr lang="en-US"/>
          </a:p>
        </p:txBody>
      </p:sp>
    </p:spTree>
    <p:extLst>
      <p:ext uri="{BB962C8B-B14F-4D97-AF65-F5344CB8AC3E}">
        <p14:creationId xmlns:p14="http://schemas.microsoft.com/office/powerpoint/2010/main" xmlns="" val="674203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12:1</a:t>
            </a:r>
            <a:r>
              <a:rPr lang="en-US" dirty="0"/>
              <a:t> Therefore, since we are surrounded by so great a cloud of witnesses, let us also lay aside every weight and the sin that clings so closely, and let us run with perseverance the race that is set before us, </a:t>
            </a:r>
          </a:p>
          <a:p>
            <a:r>
              <a:rPr lang="en-US" b="1" dirty="0"/>
              <a:t>2</a:t>
            </a:r>
            <a:r>
              <a:rPr lang="en-US" dirty="0"/>
              <a:t> looking to Jesus the pioneer and perfecter of our faith, who </a:t>
            </a:r>
            <a:r>
              <a:rPr lang="en-US" b="1" dirty="0"/>
              <a:t>for the sake of the joy that was set before him endured the cross, disregarding its shame, and has taken his seat at the right hand of the throne of God</a:t>
            </a:r>
            <a:r>
              <a:rPr lang="en-US" dirty="0"/>
              <a:t>. </a:t>
            </a:r>
          </a:p>
          <a:p>
            <a:r>
              <a:rPr lang="en-US" b="1" dirty="0"/>
              <a:t>3</a:t>
            </a:r>
            <a:r>
              <a:rPr lang="en-US" dirty="0"/>
              <a:t> Consider him who endured such hostility against himself from sinners, so that you may not grow weary or lose heart. </a:t>
            </a:r>
          </a:p>
          <a:p>
            <a:r>
              <a:rPr lang="en-US" b="1" dirty="0"/>
              <a:t>4</a:t>
            </a:r>
            <a:r>
              <a:rPr lang="en-US" dirty="0"/>
              <a:t> In your struggle against sin you have not yet resisted to the point of shedding your blood</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ACD52C8-5A50-44F5-B983-F2ACE8EF9F3C}" type="slidenum">
              <a:rPr lang="en-US" smtClean="0"/>
              <a:pPr/>
              <a:t>29</a:t>
            </a:fld>
            <a:endParaRPr lang="en-US"/>
          </a:p>
        </p:txBody>
      </p:sp>
    </p:spTree>
    <p:extLst>
      <p:ext uri="{BB962C8B-B14F-4D97-AF65-F5344CB8AC3E}">
        <p14:creationId xmlns:p14="http://schemas.microsoft.com/office/powerpoint/2010/main" xmlns="" val="256392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3</a:t>
            </a:fld>
            <a:endParaRPr lang="en-US"/>
          </a:p>
        </p:txBody>
      </p:sp>
    </p:spTree>
    <p:extLst>
      <p:ext uri="{BB962C8B-B14F-4D97-AF65-F5344CB8AC3E}">
        <p14:creationId xmlns:p14="http://schemas.microsoft.com/office/powerpoint/2010/main" xmlns="" val="3836289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CD52C8-5A50-44F5-B983-F2ACE8EF9F3C}" type="slidenum">
              <a:rPr lang="en-US" smtClean="0"/>
              <a:pPr/>
              <a:t>30</a:t>
            </a:fld>
            <a:endParaRPr lang="en-US"/>
          </a:p>
        </p:txBody>
      </p:sp>
    </p:spTree>
    <p:extLst>
      <p:ext uri="{BB962C8B-B14F-4D97-AF65-F5344CB8AC3E}">
        <p14:creationId xmlns:p14="http://schemas.microsoft.com/office/powerpoint/2010/main" xmlns="" val="171078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CD52C8-5A50-44F5-B983-F2ACE8EF9F3C}" type="slidenum">
              <a:rPr lang="en-US" smtClean="0"/>
              <a:pPr/>
              <a:t>31</a:t>
            </a:fld>
            <a:endParaRPr lang="en-US"/>
          </a:p>
        </p:txBody>
      </p:sp>
    </p:spTree>
    <p:extLst>
      <p:ext uri="{BB962C8B-B14F-4D97-AF65-F5344CB8AC3E}">
        <p14:creationId xmlns:p14="http://schemas.microsoft.com/office/powerpoint/2010/main" xmlns="" val="171078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32</a:t>
            </a:fld>
            <a:endParaRPr lang="en-US"/>
          </a:p>
        </p:txBody>
      </p:sp>
    </p:spTree>
    <p:extLst>
      <p:ext uri="{BB962C8B-B14F-4D97-AF65-F5344CB8AC3E}">
        <p14:creationId xmlns:p14="http://schemas.microsoft.com/office/powerpoint/2010/main" xmlns="" val="227437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Consider context:  Galatians 6:7-10 </a:t>
            </a:r>
          </a:p>
          <a:p>
            <a:endParaRPr lang="en-US" dirty="0">
              <a:solidFill>
                <a:schemeClr val="tx1"/>
              </a:solidFill>
            </a:endParaRPr>
          </a:p>
          <a:p>
            <a:r>
              <a:rPr lang="en-US" sz="1200" dirty="0">
                <a:solidFill>
                  <a:schemeClr val="tx1"/>
                </a:solidFill>
                <a:latin typeface="Arial" panose="020B0604020202020204" pitchFamily="34" charset="0"/>
                <a:cs typeface="Arial" panose="020B0604020202020204" pitchFamily="34" charset="0"/>
              </a:rPr>
              <a:t>Galatians 6:7-10 - Do not be deceived, God is not mocked; for whatever a man sows, this he will also reap. </a:t>
            </a:r>
          </a:p>
          <a:p>
            <a:r>
              <a:rPr lang="en-US" sz="1200" dirty="0">
                <a:solidFill>
                  <a:schemeClr val="tx1"/>
                </a:solidFill>
                <a:latin typeface="Arial" panose="020B0604020202020204" pitchFamily="34" charset="0"/>
                <a:cs typeface="Arial" panose="020B0604020202020204" pitchFamily="34" charset="0"/>
              </a:rPr>
              <a:t>For the one who sows to his own flesh will from the flesh reap corruption, but the one who sows to the Spirit will from the Spirit reap eternal life. </a:t>
            </a:r>
          </a:p>
          <a:p>
            <a:r>
              <a:rPr lang="en-US" sz="1200" dirty="0">
                <a:solidFill>
                  <a:schemeClr val="tx1"/>
                </a:solidFill>
                <a:latin typeface="Arial" panose="020B0604020202020204" pitchFamily="34" charset="0"/>
                <a:cs typeface="Arial" panose="020B0604020202020204" pitchFamily="34" charset="0"/>
              </a:rPr>
              <a:t>Let us not lose heart in well doing, for we will reap at harvest time, if we do not give up.</a:t>
            </a:r>
          </a:p>
          <a:p>
            <a:r>
              <a:rPr lang="en-US" sz="1200" dirty="0">
                <a:solidFill>
                  <a:schemeClr val="tx1"/>
                </a:solidFill>
                <a:latin typeface="Arial" panose="020B0604020202020204" pitchFamily="34" charset="0"/>
                <a:cs typeface="Arial" panose="020B0604020202020204" pitchFamily="34" charset="0"/>
              </a:rPr>
              <a:t>So then, while we have opportunity, let us do good to all, and especially to those who are of the household of the faith.</a:t>
            </a:r>
          </a:p>
          <a:p>
            <a:endParaRPr lang="en-US" dirty="0"/>
          </a:p>
          <a:p>
            <a:r>
              <a:rPr lang="en-US" dirty="0"/>
              <a:t>Foundation principle.  You reap what you sow.  The world refers to this as cause and effect principle.</a:t>
            </a:r>
          </a:p>
        </p:txBody>
      </p:sp>
      <p:sp>
        <p:nvSpPr>
          <p:cNvPr id="4" name="Slide Number Placeholder 3"/>
          <p:cNvSpPr>
            <a:spLocks noGrp="1"/>
          </p:cNvSpPr>
          <p:nvPr>
            <p:ph type="sldNum" sz="quarter" idx="10"/>
          </p:nvPr>
        </p:nvSpPr>
        <p:spPr/>
        <p:txBody>
          <a:bodyPr/>
          <a:lstStyle/>
          <a:p>
            <a:fld id="{CACD52C8-5A50-44F5-B983-F2ACE8EF9F3C}" type="slidenum">
              <a:rPr lang="en-US" smtClean="0"/>
              <a:pPr/>
              <a:t>4</a:t>
            </a:fld>
            <a:endParaRPr lang="en-US"/>
          </a:p>
        </p:txBody>
      </p:sp>
    </p:spTree>
    <p:extLst>
      <p:ext uri="{BB962C8B-B14F-4D97-AF65-F5344CB8AC3E}">
        <p14:creationId xmlns:p14="http://schemas.microsoft.com/office/powerpoint/2010/main" xmlns="" val="284875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R4828 - FEW REALIZE THE EXTENT OF PERSONAL RESPONSIBILITY FOR CHARACTER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Comparatively few realize to what extent we form our own characters, to what extent our minds, our affections, are gardens in which we may plant either the thorns and thistles of sin, or the merely moral and practical qualities corresponding to the useful vegetables, or those seeds which produce the fragrant and beautiful flowers and fruits which more particularly represent the heavenly and spiritual graces. Whatsoever a man soweth he shall also reap, whether he sow to the flesh or to the </a:t>
            </a:r>
            <a:r>
              <a:rPr lang="en-US" sz="1200" i="1" kern="1200" dirty="0">
                <a:solidFill>
                  <a:schemeClr val="tx1"/>
                </a:solidFill>
                <a:effectLst/>
                <a:latin typeface="+mn-lt"/>
                <a:ea typeface="+mn-ea"/>
                <a:cs typeface="+mn-cs"/>
              </a:rPr>
              <a:t>spirit.</a:t>
            </a:r>
            <a:r>
              <a:rPr lang="en-US" sz="1200" kern="1200" dirty="0">
                <a:solidFill>
                  <a:schemeClr val="tx1"/>
                </a:solidFill>
                <a:effectLst/>
                <a:latin typeface="+mn-lt"/>
                <a:ea typeface="+mn-ea"/>
                <a:cs typeface="+mn-cs"/>
              </a:rPr>
              <a:t> Whoever, therefore, seeks for the heavenly things, joint-heirship in the Kingdom, etc., must plant, or set out in his mind, in his affections, those qualities and graces which the Lord marks out as essential to the development of characters such as will be "meet for the inheritance of the saints in light."</a:t>
            </a:r>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5</a:t>
            </a:fld>
            <a:endParaRPr lang="en-US"/>
          </a:p>
        </p:txBody>
      </p:sp>
    </p:spTree>
    <p:extLst>
      <p:ext uri="{BB962C8B-B14F-4D97-AF65-F5344CB8AC3E}">
        <p14:creationId xmlns:p14="http://schemas.microsoft.com/office/powerpoint/2010/main" xmlns="" val="304741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CD52C8-5A50-44F5-B983-F2ACE8EF9F3C}" type="slidenum">
              <a:rPr lang="en-US" smtClean="0"/>
              <a:pPr/>
              <a:t>6</a:t>
            </a:fld>
            <a:endParaRPr lang="en-US"/>
          </a:p>
        </p:txBody>
      </p:sp>
    </p:spTree>
    <p:extLst>
      <p:ext uri="{BB962C8B-B14F-4D97-AF65-F5344CB8AC3E}">
        <p14:creationId xmlns:p14="http://schemas.microsoft.com/office/powerpoint/2010/main" xmlns="" val="418533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05C09C5-6C61-416F-BF91-148F63A0CF71}" type="slidenum">
              <a:rPr lang="en-US" smtClean="0"/>
              <a:pPr/>
              <a:t>7</a:t>
            </a:fld>
            <a:endParaRPr lang="en-US"/>
          </a:p>
        </p:txBody>
      </p:sp>
    </p:spTree>
    <p:extLst>
      <p:ext uri="{BB962C8B-B14F-4D97-AF65-F5344CB8AC3E}">
        <p14:creationId xmlns:p14="http://schemas.microsoft.com/office/powerpoint/2010/main" xmlns="" val="160691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Luke’s account of the parable of the sower, 8:15:</a:t>
            </a:r>
          </a:p>
          <a:p>
            <a:r>
              <a:rPr lang="en-US" dirty="0"/>
              <a:t>But that on the good ground are they, which in an honest and good heart, having heard the word, keep </a:t>
            </a:r>
            <a:r>
              <a:rPr lang="en-US" i="1" dirty="0"/>
              <a:t>it</a:t>
            </a:r>
            <a:r>
              <a:rPr lang="en-US" dirty="0"/>
              <a:t>, and </a:t>
            </a:r>
            <a:r>
              <a:rPr lang="en-US" dirty="0">
                <a:solidFill>
                  <a:srgbClr val="FFFF00"/>
                </a:solidFill>
              </a:rPr>
              <a:t>bring </a:t>
            </a:r>
            <a:r>
              <a:rPr lang="en-US" b="1" dirty="0">
                <a:solidFill>
                  <a:srgbClr val="FFFF00"/>
                </a:solidFill>
              </a:rPr>
              <a:t>forth fruit with patience</a:t>
            </a:r>
            <a:r>
              <a:rPr lang="en-US" dirty="0">
                <a:solidFill>
                  <a:srgbClr val="FFFF00"/>
                </a:solidFill>
              </a:rPr>
              <a:t>.</a:t>
            </a:r>
          </a:p>
          <a:p>
            <a:endParaRPr lang="en-US" dirty="0">
              <a:solidFill>
                <a:srgbClr val="FFFF00"/>
              </a:solidFill>
            </a:endParaRPr>
          </a:p>
          <a:p>
            <a:r>
              <a:rPr lang="en-US" sz="1200" dirty="0">
                <a:solidFill>
                  <a:schemeClr val="bg1"/>
                </a:solidFill>
                <a:latin typeface="Arial" panose="020B0604020202020204" pitchFamily="34" charset="0"/>
                <a:cs typeface="Arial" panose="020B0604020202020204" pitchFamily="34" charset="0"/>
              </a:rPr>
              <a:t>in due season we shall reap, if we faint not. KJV</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Romans 2:6-9 </a:t>
            </a:r>
            <a:r>
              <a:rPr lang="en-US" dirty="0"/>
              <a:t>God will render to every man according to his deeds: To them who by patient continuance in </a:t>
            </a:r>
            <a:r>
              <a:rPr lang="en-US" b="1" u="sng" dirty="0"/>
              <a:t>well doing </a:t>
            </a:r>
            <a:r>
              <a:rPr lang="en-US" dirty="0"/>
              <a:t>seek for glory and </a:t>
            </a:r>
            <a:r>
              <a:rPr lang="en-US" dirty="0" err="1"/>
              <a:t>honour</a:t>
            </a:r>
            <a:r>
              <a:rPr lang="en-US" dirty="0"/>
              <a:t> and immortality, eternal life unto them that are contentious, and do not obey the truth, but obey unrighteousness, indignation and wrath, Tribulation and anguish, upon every soul of man that doeth evil, of the Jew first, and also of the Gentile</a:t>
            </a:r>
            <a:endParaRPr lang="en-US" sz="1200" dirty="0">
              <a:solidFill>
                <a:schemeClr val="bg1"/>
              </a:solidFill>
              <a:latin typeface="Arial" panose="020B0604020202020204" pitchFamily="34" charset="0"/>
              <a:cs typeface="Arial" panose="020B0604020202020204" pitchFamily="34" charset="0"/>
            </a:endParaRPr>
          </a:p>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E05C09C5-6C61-416F-BF91-148F63A0CF71}" type="slidenum">
              <a:rPr lang="en-US" smtClean="0"/>
              <a:pPr/>
              <a:t>8</a:t>
            </a:fld>
            <a:endParaRPr lang="en-US"/>
          </a:p>
        </p:txBody>
      </p:sp>
    </p:spTree>
    <p:extLst>
      <p:ext uri="{BB962C8B-B14F-4D97-AF65-F5344CB8AC3E}">
        <p14:creationId xmlns:p14="http://schemas.microsoft.com/office/powerpoint/2010/main" xmlns="" val="211598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 verse 9 – </a:t>
            </a:r>
            <a:r>
              <a:rPr lang="en-US" dirty="0" err="1"/>
              <a:t>Kalos</a:t>
            </a:r>
            <a:r>
              <a:rPr lang="en-US" dirty="0"/>
              <a:t> – beautiful, as an outward sign of the inward good.</a:t>
            </a:r>
          </a:p>
          <a:p>
            <a:endParaRPr lang="en-US" dirty="0"/>
          </a:p>
          <a:p>
            <a:r>
              <a:rPr lang="en-US" dirty="0"/>
              <a:t>Good – verse 10 – </a:t>
            </a:r>
            <a:r>
              <a:rPr lang="en-US" dirty="0" err="1"/>
              <a:t>Agathos</a:t>
            </a:r>
            <a:r>
              <a:rPr lang="en-US" dirty="0"/>
              <a:t> – good in the widest and most colorless of all Greek words translated good - good whether it is seen to be good or not.</a:t>
            </a:r>
          </a:p>
        </p:txBody>
      </p:sp>
      <p:sp>
        <p:nvSpPr>
          <p:cNvPr id="4" name="Slide Number Placeholder 3"/>
          <p:cNvSpPr>
            <a:spLocks noGrp="1"/>
          </p:cNvSpPr>
          <p:nvPr>
            <p:ph type="sldNum" sz="quarter" idx="10"/>
          </p:nvPr>
        </p:nvSpPr>
        <p:spPr/>
        <p:txBody>
          <a:bodyPr/>
          <a:lstStyle/>
          <a:p>
            <a:fld id="{CACD52C8-5A50-44F5-B983-F2ACE8EF9F3C}" type="slidenum">
              <a:rPr lang="en-US" smtClean="0"/>
              <a:pPr/>
              <a:t>9</a:t>
            </a:fld>
            <a:endParaRPr lang="en-US"/>
          </a:p>
        </p:txBody>
      </p:sp>
    </p:spTree>
    <p:extLst>
      <p:ext uri="{BB962C8B-B14F-4D97-AF65-F5344CB8AC3E}">
        <p14:creationId xmlns:p14="http://schemas.microsoft.com/office/powerpoint/2010/main" xmlns="" val="258121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39007D-868D-4E3F-8F06-DFF275756497}"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59752376"/>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9007D-868D-4E3F-8F06-DFF275756497}"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2927523363"/>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9007D-868D-4E3F-8F06-DFF275756497}"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2125604589"/>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9007D-868D-4E3F-8F06-DFF275756497}"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188071493"/>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9007D-868D-4E3F-8F06-DFF275756497}"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2361003678"/>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39007D-868D-4E3F-8F06-DFF275756497}"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4027599158"/>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9007D-868D-4E3F-8F06-DFF275756497}" type="datetimeFigureOut">
              <a:rPr lang="en-US" smtClean="0"/>
              <a:pPr/>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3900511655"/>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39007D-868D-4E3F-8F06-DFF275756497}" type="datetimeFigureOut">
              <a:rPr lang="en-US" smtClean="0"/>
              <a:pPr/>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3976934821"/>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9007D-868D-4E3F-8F06-DFF275756497}" type="datetimeFigureOut">
              <a:rPr lang="en-US" smtClean="0"/>
              <a:pPr/>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2447178997"/>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39007D-868D-4E3F-8F06-DFF275756497}"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243504035"/>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39007D-868D-4E3F-8F06-DFF275756497}"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3821908670"/>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9007D-868D-4E3F-8F06-DFF275756497}" type="datetimeFigureOut">
              <a:rPr lang="en-US" smtClean="0"/>
              <a:pPr/>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AF2BA-C976-434B-9C9D-0B7D01C81C7A}" type="slidenum">
              <a:rPr lang="en-US" smtClean="0"/>
              <a:pPr/>
              <a:t>‹#›</a:t>
            </a:fld>
            <a:endParaRPr lang="en-US"/>
          </a:p>
        </p:txBody>
      </p:sp>
    </p:spTree>
    <p:extLst>
      <p:ext uri="{BB962C8B-B14F-4D97-AF65-F5344CB8AC3E}">
        <p14:creationId xmlns:p14="http://schemas.microsoft.com/office/powerpoint/2010/main" xmlns="" val="684564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0771899"/>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150634"/>
            <a:ext cx="10515600" cy="1325563"/>
          </a:xfrm>
        </p:spPr>
        <p:txBody>
          <a:bodyPr/>
          <a:lstStyle/>
          <a:p>
            <a:pPr algn="ctr"/>
            <a:r>
              <a:rPr lang="en-US" dirty="0">
                <a:solidFill>
                  <a:schemeClr val="bg1"/>
                </a:solidFill>
                <a:latin typeface="Arial" panose="020B0604020202020204" pitchFamily="34" charset="0"/>
                <a:cs typeface="Arial" panose="020B0604020202020204" pitchFamily="34" charset="0"/>
              </a:rPr>
              <a:t>What is “Well Doing” in Blessing Others?</a:t>
            </a:r>
          </a:p>
        </p:txBody>
      </p:sp>
      <p:sp>
        <p:nvSpPr>
          <p:cNvPr id="9" name="Content Placeholder 8"/>
          <p:cNvSpPr>
            <a:spLocks noGrp="1"/>
          </p:cNvSpPr>
          <p:nvPr>
            <p:ph idx="1"/>
          </p:nvPr>
        </p:nvSpPr>
        <p:spPr>
          <a:xfrm>
            <a:off x="609599" y="1478846"/>
            <a:ext cx="11085689" cy="5102577"/>
          </a:xfrm>
        </p:spPr>
        <p:txBody>
          <a:bodyPr>
            <a:noAutofit/>
          </a:bodyPr>
          <a:lstStyle/>
          <a:p>
            <a:pPr>
              <a:spcAft>
                <a:spcPts val="4200"/>
              </a:spcAft>
            </a:pPr>
            <a:r>
              <a:rPr lang="en-US" sz="3400" dirty="0">
                <a:solidFill>
                  <a:schemeClr val="bg1"/>
                </a:solidFill>
                <a:latin typeface="Arial" panose="020B0604020202020204" pitchFamily="34" charset="0"/>
                <a:cs typeface="Arial" panose="020B0604020202020204" pitchFamily="34" charset="0"/>
              </a:rPr>
              <a:t>Lift up the gospel light in this dark world</a:t>
            </a:r>
          </a:p>
          <a:p>
            <a:pPr>
              <a:spcAft>
                <a:spcPts val="4200"/>
              </a:spcAft>
            </a:pPr>
            <a:r>
              <a:rPr lang="en-US" sz="3400" dirty="0">
                <a:solidFill>
                  <a:schemeClr val="bg1"/>
                </a:solidFill>
                <a:latin typeface="Arial" panose="020B0604020202020204" pitchFamily="34" charset="0"/>
                <a:cs typeface="Arial" panose="020B0604020202020204" pitchFamily="34" charset="0"/>
              </a:rPr>
              <a:t>Encourage those attracted to the gospel light</a:t>
            </a:r>
          </a:p>
          <a:p>
            <a:pPr>
              <a:spcAft>
                <a:spcPts val="4200"/>
              </a:spcAft>
            </a:pPr>
            <a:r>
              <a:rPr lang="en-US" sz="3400" dirty="0">
                <a:solidFill>
                  <a:schemeClr val="bg1"/>
                </a:solidFill>
                <a:latin typeface="Arial" panose="020B0604020202020204" pitchFamily="34" charset="0"/>
                <a:cs typeface="Arial" panose="020B0604020202020204" pitchFamily="34" charset="0"/>
              </a:rPr>
              <a:t>Prove loyal to God and Jesus when put to the test</a:t>
            </a:r>
          </a:p>
          <a:p>
            <a:pPr>
              <a:spcAft>
                <a:spcPts val="4200"/>
              </a:spcAft>
            </a:pPr>
            <a:r>
              <a:rPr lang="en-US" sz="3400" dirty="0">
                <a:solidFill>
                  <a:schemeClr val="bg1"/>
                </a:solidFill>
                <a:latin typeface="Arial" panose="020B0604020202020204" pitchFamily="34" charset="0"/>
                <a:cs typeface="Arial" panose="020B0604020202020204" pitchFamily="34" charset="0"/>
              </a:rPr>
              <a:t>Prepared for the future work of blessing the world</a:t>
            </a:r>
          </a:p>
          <a:p>
            <a:pPr marL="0" indent="0" algn="ctr">
              <a:spcAft>
                <a:spcPts val="4200"/>
              </a:spcAft>
              <a:buNone/>
            </a:pPr>
            <a:r>
              <a:rPr lang="en-US" sz="3400" dirty="0">
                <a:solidFill>
                  <a:schemeClr val="bg1"/>
                </a:solidFill>
                <a:latin typeface="Arial" panose="020B0604020202020204" pitchFamily="34" charset="0"/>
                <a:cs typeface="Arial" panose="020B0604020202020204" pitchFamily="34" charset="0"/>
              </a:rPr>
              <a:t>- R2414 – The Correct View of the Church’s Mission</a:t>
            </a:r>
          </a:p>
        </p:txBody>
      </p:sp>
    </p:spTree>
    <p:extLst>
      <p:ext uri="{BB962C8B-B14F-4D97-AF65-F5344CB8AC3E}">
        <p14:creationId xmlns:p14="http://schemas.microsoft.com/office/powerpoint/2010/main" xmlns="" val="1543579721"/>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up)">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150634"/>
            <a:ext cx="12192000" cy="1325563"/>
          </a:xfrm>
        </p:spPr>
        <p:txBody>
          <a:bodyPr/>
          <a:lstStyle/>
          <a:p>
            <a:pPr algn="ctr"/>
            <a:r>
              <a:rPr lang="en-US" dirty="0">
                <a:solidFill>
                  <a:schemeClr val="bg1"/>
                </a:solidFill>
                <a:latin typeface="Arial" panose="020B0604020202020204" pitchFamily="34" charset="0"/>
                <a:cs typeface="Arial" panose="020B0604020202020204" pitchFamily="34" charset="0"/>
              </a:rPr>
              <a:t>Causes of Christian Weariness</a:t>
            </a:r>
          </a:p>
        </p:txBody>
      </p:sp>
      <p:sp>
        <p:nvSpPr>
          <p:cNvPr id="9" name="Content Placeholder 8"/>
          <p:cNvSpPr>
            <a:spLocks noGrp="1"/>
          </p:cNvSpPr>
          <p:nvPr>
            <p:ph idx="1"/>
          </p:nvPr>
        </p:nvSpPr>
        <p:spPr>
          <a:xfrm>
            <a:off x="609599" y="1478846"/>
            <a:ext cx="11085689" cy="5102577"/>
          </a:xfrm>
        </p:spPr>
        <p:txBody>
          <a:bodyPr>
            <a:noAutofit/>
          </a:bodyPr>
          <a:lstStyle/>
          <a:p>
            <a:pPr>
              <a:spcBef>
                <a:spcPts val="2400"/>
              </a:spcBef>
            </a:pPr>
            <a:r>
              <a:rPr lang="en-US" sz="3400" dirty="0">
                <a:solidFill>
                  <a:schemeClr val="bg1"/>
                </a:solidFill>
                <a:latin typeface="Arial" panose="020B0604020202020204" pitchFamily="34" charset="0"/>
                <a:cs typeface="Arial" panose="020B0604020202020204" pitchFamily="34" charset="0"/>
              </a:rPr>
              <a:t> Personal failings, disappointing God and Jesus.</a:t>
            </a:r>
          </a:p>
          <a:p>
            <a:pPr>
              <a:spcBef>
                <a:spcPts val="2400"/>
              </a:spcBef>
            </a:pPr>
            <a:r>
              <a:rPr lang="en-US" sz="3400" dirty="0">
                <a:solidFill>
                  <a:schemeClr val="bg1"/>
                </a:solidFill>
                <a:latin typeface="Arial" panose="020B0604020202020204" pitchFamily="34" charset="0"/>
                <a:cs typeface="Arial" panose="020B0604020202020204" pitchFamily="34" charset="0"/>
              </a:rPr>
              <a:t> Enduring opposition and long-standing trials.</a:t>
            </a:r>
          </a:p>
          <a:p>
            <a:pPr>
              <a:spcBef>
                <a:spcPts val="2400"/>
              </a:spcBef>
            </a:pPr>
            <a:r>
              <a:rPr lang="en-US" sz="3400" dirty="0">
                <a:solidFill>
                  <a:schemeClr val="bg1"/>
                </a:solidFill>
                <a:latin typeface="Arial" panose="020B0604020202020204" pitchFamily="34" charset="0"/>
                <a:cs typeface="Arial" panose="020B0604020202020204" pitchFamily="34" charset="0"/>
              </a:rPr>
              <a:t> Not receiving God’s chastisements and corrections. </a:t>
            </a:r>
          </a:p>
          <a:p>
            <a:pPr>
              <a:spcBef>
                <a:spcPts val="2400"/>
              </a:spcBef>
              <a:spcAft>
                <a:spcPts val="1200"/>
              </a:spcAft>
            </a:pPr>
            <a:r>
              <a:rPr lang="en-US" sz="3400" dirty="0">
                <a:solidFill>
                  <a:schemeClr val="bg1"/>
                </a:solidFill>
                <a:latin typeface="Arial" panose="020B0604020202020204" pitchFamily="34" charset="0"/>
                <a:cs typeface="Arial" panose="020B0604020202020204" pitchFamily="34" charset="0"/>
              </a:rPr>
              <a:t> Observing other’s heavy experiences.</a:t>
            </a:r>
          </a:p>
          <a:p>
            <a:pPr>
              <a:spcBef>
                <a:spcPts val="2400"/>
              </a:spcBef>
              <a:spcAft>
                <a:spcPts val="2400"/>
              </a:spcAft>
            </a:pPr>
            <a:r>
              <a:rPr lang="en-US" sz="3400" dirty="0">
                <a:solidFill>
                  <a:schemeClr val="bg1"/>
                </a:solidFill>
                <a:latin typeface="Arial" panose="020B0604020202020204" pitchFamily="34" charset="0"/>
                <a:cs typeface="Arial" panose="020B0604020202020204" pitchFamily="34" charset="0"/>
              </a:rPr>
              <a:t> Failure of expectations.</a:t>
            </a:r>
          </a:p>
          <a:p>
            <a:pPr>
              <a:spcBef>
                <a:spcPts val="0"/>
              </a:spcBef>
            </a:pPr>
            <a:r>
              <a:rPr lang="en-US" sz="3400" dirty="0">
                <a:solidFill>
                  <a:schemeClr val="bg1"/>
                </a:solidFill>
                <a:latin typeface="Arial" panose="020B0604020202020204" pitchFamily="34" charset="0"/>
                <a:cs typeface="Arial" panose="020B0604020202020204" pitchFamily="34" charset="0"/>
              </a:rPr>
              <a:t> Anything that interferes with our personal communion with God and Jesus.</a:t>
            </a:r>
          </a:p>
          <a:p>
            <a:endParaRPr lang="en-US"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2431948"/>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up)">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up)">
                                      <p:cBhvr>
                                        <p:cTn id="32"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610578" y="191911"/>
            <a:ext cx="6468533" cy="6513689"/>
          </a:xfrm>
        </p:spPr>
        <p:txBody>
          <a:bodyPr>
            <a:noAutofit/>
          </a:bodyPr>
          <a:lstStyle/>
          <a:p>
            <a:pPr algn="ctr">
              <a:spcBef>
                <a:spcPts val="1800"/>
              </a:spcBef>
              <a:spcAft>
                <a:spcPts val="1800"/>
              </a:spcAft>
            </a:pPr>
            <a:r>
              <a:rPr lang="en-US" sz="4000" dirty="0">
                <a:solidFill>
                  <a:srgbClr val="FFFF00"/>
                </a:solidFill>
                <a:latin typeface="Arial" panose="020B0604020202020204" pitchFamily="34" charset="0"/>
                <a:cs typeface="Arial" panose="020B0604020202020204" pitchFamily="34" charset="0"/>
              </a:rPr>
              <a:t>Causes of Weariness</a:t>
            </a:r>
            <a:br>
              <a:rPr lang="en-US" sz="4000" dirty="0">
                <a:solidFill>
                  <a:srgbClr val="FFFF00"/>
                </a:solidFill>
                <a:latin typeface="Arial" panose="020B0604020202020204" pitchFamily="34" charset="0"/>
                <a:cs typeface="Arial" panose="020B0604020202020204" pitchFamily="34" charset="0"/>
              </a:rPr>
            </a:br>
            <a:r>
              <a:rPr lang="en-US" sz="4000" dirty="0">
                <a:solidFill>
                  <a:srgbClr val="FFFF00"/>
                </a:solidFill>
                <a:latin typeface="Arial" panose="020B0604020202020204" pitchFamily="34" charset="0"/>
                <a:cs typeface="Arial" panose="020B0604020202020204" pitchFamily="34" charset="0"/>
              </a:rPr>
              <a:t>Personal Failings</a:t>
            </a:r>
            <a:br>
              <a:rPr lang="en-US" sz="4000" dirty="0">
                <a:solidFill>
                  <a:srgbClr val="FFFF00"/>
                </a:solidFill>
                <a:latin typeface="Arial" panose="020B0604020202020204" pitchFamily="34" charset="0"/>
                <a:cs typeface="Arial" panose="020B0604020202020204" pitchFamily="34" charset="0"/>
              </a:rPr>
            </a:br>
            <a:r>
              <a:rPr lang="en-US" sz="4000" dirty="0">
                <a:solidFill>
                  <a:srgbClr val="FFFF00"/>
                </a:solidFill>
                <a:latin typeface="Arial" panose="020B0604020202020204" pitchFamily="34" charset="0"/>
                <a:cs typeface="Arial" panose="020B0604020202020204" pitchFamily="34" charset="0"/>
              </a:rPr>
              <a:t/>
            </a:r>
            <a:br>
              <a:rPr lang="en-US" sz="4000" dirty="0">
                <a:solidFill>
                  <a:srgbClr val="FFFF00"/>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When I would do good, evil is present with me. .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Wretched man that I am, who will deliver me from this body of death?</a:t>
            </a:r>
            <a:r>
              <a:rPr lang="en-US" sz="4000" dirty="0">
                <a:solidFill>
                  <a:schemeClr val="bg1"/>
                </a:solidFill>
                <a:latin typeface="Arial" panose="020B0604020202020204" pitchFamily="34" charset="0"/>
                <a:cs typeface="Arial" panose="020B0604020202020204" pitchFamily="34" charset="0"/>
              </a:rPr>
              <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Romans 7:21-25</a:t>
            </a:r>
            <a:endParaRPr lang="en-US" sz="4000" i="1" dirty="0">
              <a:solidFill>
                <a:schemeClr val="accent1">
                  <a:lumMod val="50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xmlns="" id="{35FC60E4-E434-4494-99D7-CE1B75CAEA8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5429956" cy="6885305"/>
          </a:xfrm>
          <a:prstGeom prst="rect">
            <a:avLst/>
          </a:prstGeom>
        </p:spPr>
      </p:pic>
    </p:spTree>
    <p:extLst>
      <p:ext uri="{BB962C8B-B14F-4D97-AF65-F5344CB8AC3E}">
        <p14:creationId xmlns:p14="http://schemas.microsoft.com/office/powerpoint/2010/main" xmlns="" val="3539510285"/>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7834489" y="0"/>
            <a:ext cx="4244625" cy="6858000"/>
          </a:xfrm>
        </p:spPr>
        <p:txBody>
          <a:bodyPr>
            <a:noAutofit/>
          </a:bodyPr>
          <a:lstStyle/>
          <a:p>
            <a:pPr algn="ctr">
              <a:spcBef>
                <a:spcPts val="1800"/>
              </a:spcBef>
              <a:spcAft>
                <a:spcPts val="1800"/>
              </a:spcAft>
            </a:pPr>
            <a:r>
              <a:rPr lang="en-US" sz="3200" dirty="0">
                <a:solidFill>
                  <a:srgbClr val="FFFF00"/>
                </a:solidFill>
                <a:latin typeface="Arial" panose="020B0604020202020204" pitchFamily="34" charset="0"/>
                <a:cs typeface="Arial" panose="020B0604020202020204" pitchFamily="34" charset="0"/>
              </a:rPr>
              <a:t>Causes of Weariness</a:t>
            </a:r>
            <a:br>
              <a:rPr lang="en-US" sz="3200" dirty="0">
                <a:solidFill>
                  <a:srgbClr val="FFFF00"/>
                </a:solidFill>
                <a:latin typeface="Arial" panose="020B0604020202020204" pitchFamily="34" charset="0"/>
                <a:cs typeface="Arial" panose="020B0604020202020204" pitchFamily="34" charset="0"/>
              </a:rPr>
            </a:br>
            <a:r>
              <a:rPr lang="en-US" sz="3200" dirty="0">
                <a:solidFill>
                  <a:srgbClr val="FFFF00"/>
                </a:solidFill>
                <a:latin typeface="Arial" panose="020B0604020202020204" pitchFamily="34" charset="0"/>
                <a:cs typeface="Arial" panose="020B0604020202020204" pitchFamily="34" charset="0"/>
              </a:rPr>
              <a:t>Long-Standing Trials</a:t>
            </a:r>
            <a:r>
              <a:rPr lang="en-US" sz="4000" dirty="0">
                <a:solidFill>
                  <a:srgbClr val="FFFF00"/>
                </a:solidFill>
                <a:latin typeface="Arial" panose="020B0604020202020204" pitchFamily="34" charset="0"/>
                <a:cs typeface="Arial" panose="020B0604020202020204" pitchFamily="34" charset="0"/>
              </a:rPr>
              <a:t/>
            </a:r>
            <a:br>
              <a:rPr lang="en-US" sz="4000" dirty="0">
                <a:solidFill>
                  <a:srgbClr val="FFFF00"/>
                </a:solidFill>
                <a:latin typeface="Arial" panose="020B0604020202020204" pitchFamily="34" charset="0"/>
                <a:cs typeface="Arial" panose="020B0604020202020204" pitchFamily="34" charset="0"/>
              </a:rPr>
            </a:br>
            <a:r>
              <a:rPr lang="en-US" sz="3200" dirty="0">
                <a:solidFill>
                  <a:srgbClr val="FFFF00"/>
                </a:solidFill>
                <a:latin typeface="Arial" panose="020B0604020202020204" pitchFamily="34" charset="0"/>
                <a:cs typeface="Arial" panose="020B0604020202020204" pitchFamily="34" charset="0"/>
              </a:rPr>
              <a:t/>
            </a:r>
            <a:br>
              <a:rPr lang="en-US" sz="3200" dirty="0">
                <a:solidFill>
                  <a:srgbClr val="FFFF00"/>
                </a:solidFill>
                <a:latin typeface="Arial" panose="020B0604020202020204" pitchFamily="34" charset="0"/>
                <a:cs typeface="Arial" panose="020B0604020202020204" pitchFamily="34" charset="0"/>
              </a:rPr>
            </a:br>
            <a:r>
              <a:rPr lang="en-US" sz="3200" dirty="0">
                <a:solidFill>
                  <a:srgbClr val="FFFF00"/>
                </a:solidFill>
                <a:latin typeface="Arial" panose="020B0604020202020204" pitchFamily="34" charset="0"/>
                <a:cs typeface="Arial" panose="020B0604020202020204" pitchFamily="34" charset="0"/>
              </a:rPr>
              <a:t/>
            </a:r>
            <a:br>
              <a:rPr lang="en-US" sz="3200" dirty="0">
                <a:solidFill>
                  <a:srgbClr val="FFFF00"/>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Moses smites the rock a second time</a:t>
            </a:r>
            <a:r>
              <a:rPr lang="en-US" sz="4000" dirty="0">
                <a:solidFill>
                  <a:schemeClr val="bg1"/>
                </a:solidFill>
                <a:latin typeface="Arial" panose="020B0604020202020204" pitchFamily="34" charset="0"/>
                <a:cs typeface="Arial" panose="020B0604020202020204" pitchFamily="34" charset="0"/>
              </a:rPr>
              <a:t/>
            </a:r>
            <a:br>
              <a:rPr lang="en-US" sz="40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Numbers 20:1-13 </a:t>
            </a:r>
            <a:r>
              <a:rPr lang="en-US" sz="3200" i="1" dirty="0">
                <a:solidFill>
                  <a:schemeClr val="bg1"/>
                </a:solidFill>
                <a:latin typeface="Arial" panose="020B0604020202020204" pitchFamily="34" charset="0"/>
                <a:cs typeface="Arial" panose="020B0604020202020204" pitchFamily="34" charset="0"/>
              </a:rPr>
              <a:t>NRSV</a:t>
            </a:r>
            <a:endParaRPr lang="en-US" sz="3200" i="1"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FB9A5CD9-3823-496C-BA62-32435DBF8F0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7652"/>
          <a:stretch/>
        </p:blipFill>
        <p:spPr>
          <a:xfrm>
            <a:off x="-33868" y="0"/>
            <a:ext cx="7765919" cy="6858000"/>
          </a:xfrm>
          <a:prstGeom prst="rect">
            <a:avLst/>
          </a:prstGeom>
        </p:spPr>
      </p:pic>
    </p:spTree>
    <p:extLst>
      <p:ext uri="{BB962C8B-B14F-4D97-AF65-F5344CB8AC3E}">
        <p14:creationId xmlns:p14="http://schemas.microsoft.com/office/powerpoint/2010/main" xmlns="" val="1461238260"/>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72533" y="2235199"/>
            <a:ext cx="11492090" cy="1828801"/>
          </a:xfrm>
        </p:spPr>
        <p:txBody>
          <a:bodyPr>
            <a:normAutofit/>
          </a:bodyPr>
          <a:lstStyle/>
          <a:p>
            <a:pPr algn="ctr">
              <a:spcBef>
                <a:spcPts val="2400"/>
              </a:spcBef>
              <a:spcAft>
                <a:spcPts val="2400"/>
              </a:spcAft>
            </a:pPr>
            <a:r>
              <a:rPr lang="en-US" sz="3600" dirty="0">
                <a:solidFill>
                  <a:schemeClr val="bg1"/>
                </a:solidFill>
                <a:latin typeface="Arial" panose="020B0604020202020204" pitchFamily="34" charset="0"/>
                <a:cs typeface="Arial" panose="020B0604020202020204" pitchFamily="34" charset="0"/>
              </a:rPr>
              <a:t>My child, do not despise the Lord’s discipline or be weary of His reproof. – </a:t>
            </a:r>
            <a:r>
              <a:rPr lang="en-US" sz="3600" i="1" dirty="0">
                <a:solidFill>
                  <a:schemeClr val="bg1"/>
                </a:solidFill>
                <a:latin typeface="Arial" panose="020B0604020202020204" pitchFamily="34" charset="0"/>
                <a:cs typeface="Arial" panose="020B0604020202020204" pitchFamily="34" charset="0"/>
              </a:rPr>
              <a:t>Proverbs 3:11 NRSV</a:t>
            </a:r>
          </a:p>
        </p:txBody>
      </p:sp>
      <p:sp>
        <p:nvSpPr>
          <p:cNvPr id="2" name="TextBox 1">
            <a:extLst>
              <a:ext uri="{FF2B5EF4-FFF2-40B4-BE49-F238E27FC236}">
                <a16:creationId xmlns:a16="http://schemas.microsoft.com/office/drawing/2014/main" xmlns="" id="{789E7BE1-DBF9-4A75-AA89-55E5D1AFB9A7}"/>
              </a:ext>
            </a:extLst>
          </p:cNvPr>
          <p:cNvSpPr txBox="1"/>
          <p:nvPr/>
        </p:nvSpPr>
        <p:spPr>
          <a:xfrm>
            <a:off x="0" y="553153"/>
            <a:ext cx="12191999" cy="1446550"/>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Causes of Weariness</a:t>
            </a:r>
            <a:br>
              <a:rPr lang="en-US" sz="4400" dirty="0">
                <a:solidFill>
                  <a:srgbClr val="FFFF00"/>
                </a:solidFill>
                <a:latin typeface="Arial" panose="020B0604020202020204" pitchFamily="34" charset="0"/>
                <a:cs typeface="Arial" panose="020B0604020202020204" pitchFamily="34" charset="0"/>
              </a:rPr>
            </a:br>
            <a:r>
              <a:rPr lang="en-US" sz="4400" dirty="0">
                <a:solidFill>
                  <a:srgbClr val="FFFF00"/>
                </a:solidFill>
                <a:latin typeface="Arial" panose="020B0604020202020204" pitchFamily="34" charset="0"/>
                <a:cs typeface="Arial" panose="020B0604020202020204" pitchFamily="34" charset="0"/>
              </a:rPr>
              <a:t>Not Receiving God’s Corrections</a:t>
            </a:r>
            <a:endParaRPr lang="en-US" sz="4400" dirty="0"/>
          </a:p>
        </p:txBody>
      </p:sp>
      <p:sp>
        <p:nvSpPr>
          <p:cNvPr id="6" name="TextBox 5">
            <a:extLst>
              <a:ext uri="{FF2B5EF4-FFF2-40B4-BE49-F238E27FC236}">
                <a16:creationId xmlns:a16="http://schemas.microsoft.com/office/drawing/2014/main" xmlns="" id="{675BCA43-6BAA-40D9-B1A1-1299F15CEED0}"/>
              </a:ext>
            </a:extLst>
          </p:cNvPr>
          <p:cNvSpPr txBox="1"/>
          <p:nvPr/>
        </p:nvSpPr>
        <p:spPr>
          <a:xfrm>
            <a:off x="372533" y="4358292"/>
            <a:ext cx="11492090" cy="1200329"/>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He disciplines us for our good, in order that we may share His holiness. – </a:t>
            </a:r>
            <a:r>
              <a:rPr lang="en-US" sz="3600" i="1" dirty="0">
                <a:solidFill>
                  <a:schemeClr val="bg1"/>
                </a:solidFill>
                <a:latin typeface="Arial" panose="020B0604020202020204" pitchFamily="34" charset="0"/>
                <a:cs typeface="Arial" panose="020B0604020202020204" pitchFamily="34" charset="0"/>
              </a:rPr>
              <a:t>Hebrews 12:10 NRSV</a:t>
            </a:r>
            <a:endParaRPr lang="en-US" sz="3600" dirty="0"/>
          </a:p>
        </p:txBody>
      </p:sp>
    </p:spTree>
    <p:extLst>
      <p:ext uri="{BB962C8B-B14F-4D97-AF65-F5344CB8AC3E}">
        <p14:creationId xmlns:p14="http://schemas.microsoft.com/office/powerpoint/2010/main" xmlns="" val="1483472953"/>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7055557" y="421570"/>
            <a:ext cx="5023558" cy="6145314"/>
          </a:xfrm>
        </p:spPr>
        <p:txBody>
          <a:bodyPr>
            <a:noAutofit/>
          </a:bodyPr>
          <a:lstStyle/>
          <a:p>
            <a:pPr algn="ctr">
              <a:spcBef>
                <a:spcPts val="1800"/>
              </a:spcBef>
              <a:spcAft>
                <a:spcPts val="1800"/>
              </a:spcAft>
            </a:pPr>
            <a:r>
              <a:rPr lang="en-US" sz="4000" dirty="0">
                <a:solidFill>
                  <a:srgbClr val="FFFF00"/>
                </a:solidFill>
                <a:latin typeface="Arial" panose="020B0604020202020204" pitchFamily="34" charset="0"/>
                <a:cs typeface="Arial" panose="020B0604020202020204" pitchFamily="34" charset="0"/>
              </a:rPr>
              <a:t>Causes of Weariness</a:t>
            </a:r>
            <a:br>
              <a:rPr lang="en-US" sz="4000" dirty="0">
                <a:solidFill>
                  <a:srgbClr val="FFFF00"/>
                </a:solidFill>
                <a:latin typeface="Arial" panose="020B0604020202020204" pitchFamily="34" charset="0"/>
                <a:cs typeface="Arial" panose="020B0604020202020204" pitchFamily="34" charset="0"/>
              </a:rPr>
            </a:br>
            <a:r>
              <a:rPr lang="en-US" sz="4000" dirty="0">
                <a:solidFill>
                  <a:srgbClr val="FFFF00"/>
                </a:solidFill>
                <a:latin typeface="Arial" panose="020B0604020202020204" pitchFamily="34" charset="0"/>
                <a:cs typeface="Arial" panose="020B0604020202020204" pitchFamily="34" charset="0"/>
              </a:rPr>
              <a:t/>
            </a:r>
            <a:br>
              <a:rPr lang="en-US" sz="4000" dirty="0">
                <a:solidFill>
                  <a:srgbClr val="FFFF00"/>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Don’t “lose heart over my sufferings for you”. </a:t>
            </a:r>
            <a:r>
              <a:rPr lang="en-US" sz="4000" dirty="0">
                <a:solidFill>
                  <a:schemeClr val="bg1"/>
                </a:solidFill>
                <a:latin typeface="Arial" panose="020B0604020202020204" pitchFamily="34" charset="0"/>
                <a:cs typeface="Arial" panose="020B0604020202020204" pitchFamily="34" charset="0"/>
              </a:rPr>
              <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 Ephesians 3:13 </a:t>
            </a:r>
            <a:r>
              <a:rPr lang="en-US" sz="4000" i="1" dirty="0">
                <a:solidFill>
                  <a:schemeClr val="bg1"/>
                </a:solidFill>
                <a:latin typeface="Arial" panose="020B0604020202020204" pitchFamily="34" charset="0"/>
                <a:cs typeface="Arial" panose="020B0604020202020204" pitchFamily="34" charset="0"/>
              </a:rPr>
              <a:t>NRSV</a:t>
            </a:r>
            <a:endParaRPr lang="en-US" sz="4000" i="1" dirty="0">
              <a:solidFill>
                <a:schemeClr val="accent1">
                  <a:lumMod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1B9DE38-1E25-43F9-9169-F427143314C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5120" r="15078"/>
          <a:stretch/>
        </p:blipFill>
        <p:spPr>
          <a:xfrm>
            <a:off x="0" y="0"/>
            <a:ext cx="6931376" cy="6858000"/>
          </a:xfrm>
          <a:prstGeom prst="rect">
            <a:avLst/>
          </a:prstGeom>
        </p:spPr>
      </p:pic>
    </p:spTree>
    <p:extLst>
      <p:ext uri="{BB962C8B-B14F-4D97-AF65-F5344CB8AC3E}">
        <p14:creationId xmlns:p14="http://schemas.microsoft.com/office/powerpoint/2010/main" xmlns="" val="2590546828"/>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820CD176-8FD8-4ADE-8AE3-B931C36283F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3363" b="1076"/>
          <a:stretch/>
        </p:blipFill>
        <p:spPr>
          <a:xfrm>
            <a:off x="2472559" y="970844"/>
            <a:ext cx="7303326" cy="5558079"/>
          </a:xfrm>
          <a:prstGeom prst="rect">
            <a:avLst/>
          </a:prstGeom>
        </p:spPr>
      </p:pic>
      <p:sp>
        <p:nvSpPr>
          <p:cNvPr id="13" name="Title 12"/>
          <p:cNvSpPr>
            <a:spLocks noGrp="1"/>
          </p:cNvSpPr>
          <p:nvPr>
            <p:ph type="title"/>
          </p:nvPr>
        </p:nvSpPr>
        <p:spPr>
          <a:xfrm>
            <a:off x="417690" y="365125"/>
            <a:ext cx="11638844" cy="605719"/>
          </a:xfrm>
        </p:spPr>
        <p:txBody>
          <a:bodyPr>
            <a:normAutofit fontScale="90000"/>
          </a:bodyPr>
          <a:lstStyle/>
          <a:p>
            <a:pPr algn="ctr"/>
            <a:r>
              <a:rPr lang="en-US" dirty="0">
                <a:solidFill>
                  <a:srgbClr val="FFFF00"/>
                </a:solidFill>
              </a:rPr>
              <a:t>Causes of Weariness - Failure of Expectations</a:t>
            </a:r>
            <a:r>
              <a:rPr lang="en-US" dirty="0">
                <a:solidFill>
                  <a:schemeClr val="bg1"/>
                </a:solidFill>
              </a:rPr>
              <a:t/>
            </a:r>
            <a:br>
              <a:rPr lang="en-US" dirty="0">
                <a:solidFill>
                  <a:schemeClr val="bg1"/>
                </a:solidFill>
              </a:rPr>
            </a:br>
            <a:endParaRPr lang="en-US" sz="3200" i="1" dirty="0">
              <a:solidFill>
                <a:schemeClr val="bg1"/>
              </a:solidFill>
            </a:endParaRPr>
          </a:p>
        </p:txBody>
      </p:sp>
      <p:sp>
        <p:nvSpPr>
          <p:cNvPr id="26" name="TextBox 25">
            <a:extLst>
              <a:ext uri="{FF2B5EF4-FFF2-40B4-BE49-F238E27FC236}">
                <a16:creationId xmlns:a16="http://schemas.microsoft.com/office/drawing/2014/main" xmlns="" id="{B0495ABC-8D7A-45FE-BE77-FFB135BC3D86}"/>
              </a:ext>
            </a:extLst>
          </p:cNvPr>
          <p:cNvSpPr txBox="1"/>
          <p:nvPr/>
        </p:nvSpPr>
        <p:spPr>
          <a:xfrm>
            <a:off x="0" y="1783644"/>
            <a:ext cx="2438692" cy="2062103"/>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 people exhaust themselves for nothing</a:t>
            </a:r>
          </a:p>
        </p:txBody>
      </p:sp>
      <p:sp>
        <p:nvSpPr>
          <p:cNvPr id="27" name="TextBox 26">
            <a:extLst>
              <a:ext uri="{FF2B5EF4-FFF2-40B4-BE49-F238E27FC236}">
                <a16:creationId xmlns:a16="http://schemas.microsoft.com/office/drawing/2014/main" xmlns="" id="{C5D7722D-1786-4C32-B1AB-19EF89E716C2}"/>
              </a:ext>
            </a:extLst>
          </p:cNvPr>
          <p:cNvSpPr txBox="1"/>
          <p:nvPr/>
        </p:nvSpPr>
        <p:spPr>
          <a:xfrm>
            <a:off x="9809752" y="1783644"/>
            <a:ext cx="2382247" cy="4278094"/>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 nations weary themselves only for fire</a:t>
            </a:r>
          </a:p>
          <a:p>
            <a:pPr algn="ctr"/>
            <a:endParaRPr lang="en-US" sz="32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 </a:t>
            </a:r>
            <a:br>
              <a:rPr lang="en-US" sz="3200" dirty="0">
                <a:solidFill>
                  <a:schemeClr val="bg1"/>
                </a:solidFill>
                <a:latin typeface="Arial" panose="020B0604020202020204" pitchFamily="34" charset="0"/>
                <a:cs typeface="Arial" panose="020B0604020202020204" pitchFamily="34" charset="0"/>
              </a:rPr>
            </a:br>
            <a:r>
              <a:rPr lang="en-US" sz="2400" i="1" dirty="0">
                <a:solidFill>
                  <a:schemeClr val="bg1"/>
                </a:solidFill>
                <a:latin typeface="Arial" panose="020B0604020202020204" pitchFamily="34" charset="0"/>
                <a:cs typeface="Arial" panose="020B0604020202020204" pitchFamily="34" charset="0"/>
              </a:rPr>
              <a:t>Jeremiah 51:58 NRSV </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22200502"/>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558846" y="365125"/>
            <a:ext cx="5520267" cy="6145314"/>
          </a:xfrm>
        </p:spPr>
        <p:txBody>
          <a:bodyPr/>
          <a:lstStyle/>
          <a:p>
            <a:pPr algn="ctr"/>
            <a:r>
              <a:rPr lang="en-US" dirty="0">
                <a:solidFill>
                  <a:srgbClr val="FFFF00"/>
                </a:solidFill>
              </a:rPr>
              <a:t>Causes of Weariness</a:t>
            </a:r>
            <a:br>
              <a:rPr lang="en-US" dirty="0">
                <a:solidFill>
                  <a:srgbClr val="FFFF00"/>
                </a:solidFill>
              </a:rPr>
            </a:br>
            <a:r>
              <a:rPr lang="en-US" dirty="0">
                <a:solidFill>
                  <a:srgbClr val="FFFF00"/>
                </a:solidFill>
              </a:rPr>
              <a:t>Failure of Expectation</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Rebekah wearied of life because of her Hittite </a:t>
            </a:r>
            <a:r>
              <a:rPr lang="en-US" dirty="0" err="1">
                <a:solidFill>
                  <a:schemeClr val="bg1"/>
                </a:solidFill>
              </a:rPr>
              <a:t>daughter-in-laws</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t>
            </a:r>
            <a:r>
              <a:rPr lang="en-US" sz="3200" i="1" dirty="0">
                <a:solidFill>
                  <a:schemeClr val="bg1"/>
                </a:solidFill>
              </a:rPr>
              <a:t>Genesis 27:46 NRSV</a:t>
            </a:r>
          </a:p>
        </p:txBody>
      </p:sp>
      <p:pic>
        <p:nvPicPr>
          <p:cNvPr id="4" name="Picture 3">
            <a:extLst>
              <a:ext uri="{FF2B5EF4-FFF2-40B4-BE49-F238E27FC236}">
                <a16:creationId xmlns:a16="http://schemas.microsoft.com/office/drawing/2014/main" xmlns="" id="{E72D3A9B-A360-46DF-86B7-663D880370D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7747" r="9501"/>
          <a:stretch/>
        </p:blipFill>
        <p:spPr>
          <a:xfrm>
            <a:off x="-79026" y="0"/>
            <a:ext cx="6524979" cy="6858000"/>
          </a:xfrm>
          <a:prstGeom prst="rect">
            <a:avLst/>
          </a:prstGeom>
        </p:spPr>
      </p:pic>
    </p:spTree>
    <p:extLst>
      <p:ext uri="{BB962C8B-B14F-4D97-AF65-F5344CB8AC3E}">
        <p14:creationId xmlns:p14="http://schemas.microsoft.com/office/powerpoint/2010/main" xmlns="" val="1281143403"/>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576711" y="365125"/>
            <a:ext cx="6287911" cy="6145314"/>
          </a:xfrm>
        </p:spPr>
        <p:txBody>
          <a:bodyPr/>
          <a:lstStyle/>
          <a:p>
            <a:pPr algn="ctr"/>
            <a:r>
              <a:rPr lang="en-US" dirty="0">
                <a:solidFill>
                  <a:srgbClr val="FFFF00"/>
                </a:solidFill>
                <a:latin typeface="Arial" panose="020B0604020202020204" pitchFamily="34" charset="0"/>
                <a:cs typeface="Arial" panose="020B0604020202020204" pitchFamily="34" charset="0"/>
              </a:rPr>
              <a:t>Causes of Weariness</a:t>
            </a:r>
            <a:br>
              <a:rPr lang="en-US" dirty="0">
                <a:solidFill>
                  <a:srgbClr val="FFFF00"/>
                </a:solidFill>
                <a:latin typeface="Arial" panose="020B0604020202020204" pitchFamily="34" charset="0"/>
                <a:cs typeface="Arial" panose="020B0604020202020204" pitchFamily="34" charset="0"/>
              </a:rPr>
            </a:br>
            <a:r>
              <a:rPr lang="en-US" dirty="0">
                <a:solidFill>
                  <a:srgbClr val="FFFF00"/>
                </a:solidFill>
                <a:latin typeface="Arial" panose="020B0604020202020204" pitchFamily="34" charset="0"/>
                <a:cs typeface="Arial" panose="020B0604020202020204" pitchFamily="34" charset="0"/>
              </a:rPr>
              <a:t>Heavy Load, Little Help</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sz="3600" dirty="0">
                <a:solidFill>
                  <a:schemeClr val="bg1"/>
                </a:solidFill>
                <a:latin typeface="Arial" panose="020B0604020202020204" pitchFamily="34" charset="0"/>
                <a:cs typeface="Arial" panose="020B0604020202020204" pitchFamily="34" charset="0"/>
              </a:rPr>
              <a:t>The task is too heavy for you; you cannot do it alone.</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t>
            </a:r>
            <a:r>
              <a:rPr lang="en-US" sz="3200" i="1" dirty="0">
                <a:solidFill>
                  <a:schemeClr val="bg1"/>
                </a:solidFill>
              </a:rPr>
              <a:t>Exodus 18:18 NRSV</a:t>
            </a:r>
          </a:p>
        </p:txBody>
      </p:sp>
      <p:pic>
        <p:nvPicPr>
          <p:cNvPr id="4" name="Picture 3">
            <a:extLst>
              <a:ext uri="{FF2B5EF4-FFF2-40B4-BE49-F238E27FC236}">
                <a16:creationId xmlns:a16="http://schemas.microsoft.com/office/drawing/2014/main" xmlns="" id="{192ABC39-8772-45F5-B1B6-54BEF494776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304234" cy="6858000"/>
          </a:xfrm>
          <a:prstGeom prst="rect">
            <a:avLst/>
          </a:prstGeom>
        </p:spPr>
      </p:pic>
    </p:spTree>
    <p:extLst>
      <p:ext uri="{BB962C8B-B14F-4D97-AF65-F5344CB8AC3E}">
        <p14:creationId xmlns:p14="http://schemas.microsoft.com/office/powerpoint/2010/main" xmlns="" val="3913581257"/>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72533" y="2235199"/>
            <a:ext cx="11492090" cy="1828801"/>
          </a:xfrm>
        </p:spPr>
        <p:txBody>
          <a:bodyPr>
            <a:normAutofit/>
          </a:bodyPr>
          <a:lstStyle/>
          <a:p>
            <a:pPr algn="ctr">
              <a:spcBef>
                <a:spcPts val="2400"/>
              </a:spcBef>
              <a:spcAft>
                <a:spcPts val="2400"/>
              </a:spcAft>
            </a:pPr>
            <a:r>
              <a:rPr lang="en-US" sz="3600" dirty="0">
                <a:solidFill>
                  <a:schemeClr val="bg1"/>
                </a:solidFill>
                <a:latin typeface="Arial" panose="020B0604020202020204" pitchFamily="34" charset="0"/>
                <a:cs typeface="Arial" panose="020B0604020202020204" pitchFamily="34" charset="0"/>
              </a:rPr>
              <a:t>How long O Lord, holy and true, dost thou not judge and avenge our blood on them who dwell on the earth? </a:t>
            </a:r>
            <a:r>
              <a:rPr lang="en-US" sz="2400" i="1" dirty="0">
                <a:solidFill>
                  <a:schemeClr val="bg1"/>
                </a:solidFill>
                <a:latin typeface="Arial" panose="020B0604020202020204" pitchFamily="34" charset="0"/>
                <a:cs typeface="Arial" panose="020B0604020202020204" pitchFamily="34" charset="0"/>
              </a:rPr>
              <a:t>Revelation 6:10 - KJV</a:t>
            </a:r>
            <a:endParaRPr lang="en-US" sz="3600" i="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789E7BE1-DBF9-4A75-AA89-55E5D1AFB9A7}"/>
              </a:ext>
            </a:extLst>
          </p:cNvPr>
          <p:cNvSpPr txBox="1"/>
          <p:nvPr/>
        </p:nvSpPr>
        <p:spPr>
          <a:xfrm>
            <a:off x="0" y="553153"/>
            <a:ext cx="12191999" cy="1446550"/>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Causes of Weariness</a:t>
            </a:r>
            <a:br>
              <a:rPr lang="en-US" sz="4400" dirty="0">
                <a:solidFill>
                  <a:srgbClr val="FFFF00"/>
                </a:solidFill>
                <a:latin typeface="Arial" panose="020B0604020202020204" pitchFamily="34" charset="0"/>
                <a:cs typeface="Arial" panose="020B0604020202020204" pitchFamily="34" charset="0"/>
              </a:rPr>
            </a:br>
            <a:r>
              <a:rPr lang="en-US" sz="4400" dirty="0">
                <a:solidFill>
                  <a:srgbClr val="FFFF00"/>
                </a:solidFill>
                <a:latin typeface="Arial" panose="020B0604020202020204" pitchFamily="34" charset="0"/>
                <a:cs typeface="Arial" panose="020B0604020202020204" pitchFamily="34" charset="0"/>
              </a:rPr>
              <a:t>Seeming Delays in God’s Plan</a:t>
            </a:r>
            <a:endParaRPr lang="en-US" sz="4400" dirty="0"/>
          </a:p>
        </p:txBody>
      </p:sp>
      <p:sp>
        <p:nvSpPr>
          <p:cNvPr id="6" name="TextBox 5">
            <a:extLst>
              <a:ext uri="{FF2B5EF4-FFF2-40B4-BE49-F238E27FC236}">
                <a16:creationId xmlns:a16="http://schemas.microsoft.com/office/drawing/2014/main" xmlns="" id="{675BCA43-6BAA-40D9-B1A1-1299F15CEED0}"/>
              </a:ext>
            </a:extLst>
          </p:cNvPr>
          <p:cNvSpPr txBox="1"/>
          <p:nvPr/>
        </p:nvSpPr>
        <p:spPr>
          <a:xfrm>
            <a:off x="372533" y="4358292"/>
            <a:ext cx="11492090" cy="1200329"/>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Lord, how long shall the wicked, how long shall the wicked triumph? </a:t>
            </a:r>
            <a:r>
              <a:rPr lang="en-US" sz="2400" i="1" dirty="0">
                <a:solidFill>
                  <a:schemeClr val="bg1"/>
                </a:solidFill>
                <a:latin typeface="Arial" panose="020B0604020202020204" pitchFamily="34" charset="0"/>
                <a:cs typeface="Arial" panose="020B0604020202020204" pitchFamily="34" charset="0"/>
              </a:rPr>
              <a:t>Psalm 94:3 - KJV</a:t>
            </a:r>
            <a:endParaRPr lang="en-US" sz="3600" dirty="0"/>
          </a:p>
        </p:txBody>
      </p:sp>
    </p:spTree>
    <p:extLst>
      <p:ext uri="{BB962C8B-B14F-4D97-AF65-F5344CB8AC3E}">
        <p14:creationId xmlns:p14="http://schemas.microsoft.com/office/powerpoint/2010/main" xmlns="" val="350907401"/>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68616"/>
            <a:ext cx="12192000" cy="1023674"/>
          </a:xfrm>
        </p:spPr>
        <p:txBody>
          <a:bodyPr/>
          <a:lstStyle/>
          <a:p>
            <a:r>
              <a:rPr lang="en-US" dirty="0">
                <a:solidFill>
                  <a:schemeClr val="bg1"/>
                </a:solidFill>
                <a:latin typeface="Arial" panose="020B0604020202020204" pitchFamily="34" charset="0"/>
                <a:cs typeface="Arial" panose="020B0604020202020204" pitchFamily="34" charset="0"/>
              </a:rPr>
              <a:t>Christian, Never Give Up!</a:t>
            </a:r>
          </a:p>
        </p:txBody>
      </p:sp>
      <p:sp>
        <p:nvSpPr>
          <p:cNvPr id="3" name="Subtitle 2"/>
          <p:cNvSpPr>
            <a:spLocks noGrp="1"/>
          </p:cNvSpPr>
          <p:nvPr>
            <p:ph type="subTitle" idx="1"/>
          </p:nvPr>
        </p:nvSpPr>
        <p:spPr>
          <a:xfrm>
            <a:off x="1524000" y="4889243"/>
            <a:ext cx="9144000" cy="471196"/>
          </a:xfrm>
        </p:spPr>
        <p:txBody>
          <a:bodyPr/>
          <a:lstStyle/>
          <a:p>
            <a:r>
              <a:rPr lang="en-US" dirty="0" smtClean="0">
                <a:solidFill>
                  <a:schemeClr val="bg1"/>
                </a:solidFill>
                <a:latin typeface="Arial" panose="020B0604020202020204" pitchFamily="34" charset="0"/>
                <a:cs typeface="Arial" panose="020B0604020202020204" pitchFamily="34" charset="0"/>
              </a:rPr>
              <a:t>North  Settle Convention </a:t>
            </a:r>
            <a:r>
              <a:rPr lang="en-US">
                <a:solidFill>
                  <a:schemeClr val="bg1"/>
                </a:solidFill>
                <a:latin typeface="Arial" panose="020B0604020202020204" pitchFamily="34" charset="0"/>
                <a:cs typeface="Arial" panose="020B0604020202020204" pitchFamily="34" charset="0"/>
              </a:rPr>
              <a:t>– </a:t>
            </a:r>
            <a:r>
              <a:rPr lang="en-US" smtClean="0">
                <a:solidFill>
                  <a:schemeClr val="bg1"/>
                </a:solidFill>
                <a:latin typeface="Arial" panose="020B0604020202020204" pitchFamily="34" charset="0"/>
                <a:cs typeface="Arial" panose="020B0604020202020204" pitchFamily="34" charset="0"/>
              </a:rPr>
              <a:t>April 8, 2018</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81117702"/>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971E5BD-14D4-46FE-AC43-E326DA14DE6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70" y="-1"/>
            <a:ext cx="12182329" cy="7073365"/>
          </a:xfrm>
          <a:prstGeom prst="rect">
            <a:avLst/>
          </a:prstGeom>
        </p:spPr>
      </p:pic>
      <p:sp>
        <p:nvSpPr>
          <p:cNvPr id="8" name="TextBox 7">
            <a:extLst>
              <a:ext uri="{FF2B5EF4-FFF2-40B4-BE49-F238E27FC236}">
                <a16:creationId xmlns:a16="http://schemas.microsoft.com/office/drawing/2014/main" xmlns="" id="{44B77BA9-561E-42E1-B14B-4FB327093919}"/>
              </a:ext>
            </a:extLst>
          </p:cNvPr>
          <p:cNvSpPr txBox="1"/>
          <p:nvPr/>
        </p:nvSpPr>
        <p:spPr>
          <a:xfrm>
            <a:off x="0" y="383819"/>
            <a:ext cx="12192000" cy="769441"/>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Overcoming Weariness</a:t>
            </a:r>
          </a:p>
        </p:txBody>
      </p:sp>
      <p:sp>
        <p:nvSpPr>
          <p:cNvPr id="10" name="TextBox 9">
            <a:extLst>
              <a:ext uri="{FF2B5EF4-FFF2-40B4-BE49-F238E27FC236}">
                <a16:creationId xmlns:a16="http://schemas.microsoft.com/office/drawing/2014/main" xmlns="" id="{6D7FB1A1-5643-4F28-BB5F-BD8BA1C50E76}"/>
              </a:ext>
            </a:extLst>
          </p:cNvPr>
          <p:cNvSpPr txBox="1"/>
          <p:nvPr/>
        </p:nvSpPr>
        <p:spPr>
          <a:xfrm>
            <a:off x="6158212" y="1479205"/>
            <a:ext cx="5352748" cy="1077218"/>
          </a:xfrm>
          <a:prstGeom prst="rect">
            <a:avLst/>
          </a:prstGeom>
          <a:noFill/>
        </p:spPr>
        <p:txBody>
          <a:bodyPr wrap="none" rtlCol="0">
            <a:spAutoFit/>
          </a:bodyPr>
          <a:lstStyle/>
          <a:p>
            <a:pPr algn="r"/>
            <a:r>
              <a:rPr lang="en-US" sz="3200" dirty="0">
                <a:solidFill>
                  <a:schemeClr val="bg1"/>
                </a:solidFill>
                <a:latin typeface="Arial" panose="020B0604020202020204" pitchFamily="34" charset="0"/>
                <a:cs typeface="Arial" panose="020B0604020202020204" pitchFamily="34" charset="0"/>
              </a:rPr>
              <a:t>Those who wait for the Lord </a:t>
            </a:r>
          </a:p>
          <a:p>
            <a:pPr algn="ctr"/>
            <a:r>
              <a:rPr lang="en-US" sz="3200" dirty="0">
                <a:solidFill>
                  <a:schemeClr val="bg1"/>
                </a:solidFill>
                <a:latin typeface="Arial" panose="020B0604020202020204" pitchFamily="34" charset="0"/>
                <a:cs typeface="Arial" panose="020B0604020202020204" pitchFamily="34" charset="0"/>
              </a:rPr>
              <a:t>shall renew their strength</a:t>
            </a:r>
          </a:p>
        </p:txBody>
      </p:sp>
      <p:sp>
        <p:nvSpPr>
          <p:cNvPr id="11" name="TextBox 10">
            <a:extLst>
              <a:ext uri="{FF2B5EF4-FFF2-40B4-BE49-F238E27FC236}">
                <a16:creationId xmlns:a16="http://schemas.microsoft.com/office/drawing/2014/main" xmlns="" id="{D56CF06D-D1B0-421C-8FA4-FF55337DFD2A}"/>
              </a:ext>
            </a:extLst>
          </p:cNvPr>
          <p:cNvSpPr txBox="1"/>
          <p:nvPr/>
        </p:nvSpPr>
        <p:spPr>
          <a:xfrm>
            <a:off x="6686529" y="5764035"/>
            <a:ext cx="4296114" cy="1077218"/>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they shall mount up </a:t>
            </a:r>
          </a:p>
          <a:p>
            <a:pPr algn="ctr"/>
            <a:r>
              <a:rPr lang="en-US" sz="3200" dirty="0">
                <a:solidFill>
                  <a:schemeClr val="bg1"/>
                </a:solidFill>
                <a:latin typeface="Arial" panose="020B0604020202020204" pitchFamily="34" charset="0"/>
                <a:cs typeface="Arial" panose="020B0604020202020204" pitchFamily="34" charset="0"/>
              </a:rPr>
              <a:t>with wings like eagles</a:t>
            </a:r>
          </a:p>
        </p:txBody>
      </p:sp>
      <p:sp>
        <p:nvSpPr>
          <p:cNvPr id="12" name="TextBox 11">
            <a:extLst>
              <a:ext uri="{FF2B5EF4-FFF2-40B4-BE49-F238E27FC236}">
                <a16:creationId xmlns:a16="http://schemas.microsoft.com/office/drawing/2014/main" xmlns="" id="{CD32DFED-3F39-481A-9890-28FB7E69F5A6}"/>
              </a:ext>
            </a:extLst>
          </p:cNvPr>
          <p:cNvSpPr txBox="1"/>
          <p:nvPr/>
        </p:nvSpPr>
        <p:spPr>
          <a:xfrm>
            <a:off x="0" y="4550622"/>
            <a:ext cx="4296114"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Isaiah 40:31</a:t>
            </a:r>
          </a:p>
        </p:txBody>
      </p:sp>
    </p:spTree>
    <p:extLst>
      <p:ext uri="{BB962C8B-B14F-4D97-AF65-F5344CB8AC3E}">
        <p14:creationId xmlns:p14="http://schemas.microsoft.com/office/powerpoint/2010/main" xmlns="" val="269410146"/>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4B77BA9-561E-42E1-B14B-4FB327093919}"/>
              </a:ext>
            </a:extLst>
          </p:cNvPr>
          <p:cNvSpPr txBox="1"/>
          <p:nvPr/>
        </p:nvSpPr>
        <p:spPr>
          <a:xfrm>
            <a:off x="0" y="383819"/>
            <a:ext cx="12192000" cy="769441"/>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  Overcoming Weariness</a:t>
            </a:r>
          </a:p>
        </p:txBody>
      </p:sp>
      <p:sp>
        <p:nvSpPr>
          <p:cNvPr id="10" name="TextBox 9">
            <a:extLst>
              <a:ext uri="{FF2B5EF4-FFF2-40B4-BE49-F238E27FC236}">
                <a16:creationId xmlns:a16="http://schemas.microsoft.com/office/drawing/2014/main" xmlns="" id="{6D7FB1A1-5643-4F28-BB5F-BD8BA1C50E76}"/>
              </a:ext>
            </a:extLst>
          </p:cNvPr>
          <p:cNvSpPr txBox="1"/>
          <p:nvPr/>
        </p:nvSpPr>
        <p:spPr>
          <a:xfrm>
            <a:off x="0" y="2890391"/>
            <a:ext cx="3328812" cy="1077218"/>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They shall run and not be weary</a:t>
            </a:r>
          </a:p>
        </p:txBody>
      </p:sp>
      <p:sp>
        <p:nvSpPr>
          <p:cNvPr id="11" name="TextBox 10">
            <a:extLst>
              <a:ext uri="{FF2B5EF4-FFF2-40B4-BE49-F238E27FC236}">
                <a16:creationId xmlns:a16="http://schemas.microsoft.com/office/drawing/2014/main" xmlns="" id="{D56CF06D-D1B0-421C-8FA4-FF55337DFD2A}"/>
              </a:ext>
            </a:extLst>
          </p:cNvPr>
          <p:cNvSpPr txBox="1"/>
          <p:nvPr/>
        </p:nvSpPr>
        <p:spPr>
          <a:xfrm>
            <a:off x="9087556" y="2890391"/>
            <a:ext cx="2997076" cy="1077218"/>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They shall walk and not faint</a:t>
            </a:r>
          </a:p>
        </p:txBody>
      </p:sp>
      <p:sp>
        <p:nvSpPr>
          <p:cNvPr id="12" name="TextBox 11">
            <a:extLst>
              <a:ext uri="{FF2B5EF4-FFF2-40B4-BE49-F238E27FC236}">
                <a16:creationId xmlns:a16="http://schemas.microsoft.com/office/drawing/2014/main" xmlns="" id="{CD32DFED-3F39-481A-9890-28FB7E69F5A6}"/>
              </a:ext>
            </a:extLst>
          </p:cNvPr>
          <p:cNvSpPr txBox="1"/>
          <p:nvPr/>
        </p:nvSpPr>
        <p:spPr>
          <a:xfrm>
            <a:off x="4026966" y="5792399"/>
            <a:ext cx="4296114"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Isaiah 40:31</a:t>
            </a:r>
          </a:p>
        </p:txBody>
      </p:sp>
      <p:pic>
        <p:nvPicPr>
          <p:cNvPr id="5" name="Picture 4">
            <a:extLst>
              <a:ext uri="{FF2B5EF4-FFF2-40B4-BE49-F238E27FC236}">
                <a16:creationId xmlns:a16="http://schemas.microsoft.com/office/drawing/2014/main" xmlns="" id="{EAD6B997-AED0-4E84-9ECE-5D32477FF56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1390" y="1390650"/>
            <a:ext cx="5715000" cy="4076700"/>
          </a:xfrm>
          <a:prstGeom prst="rect">
            <a:avLst/>
          </a:prstGeom>
        </p:spPr>
      </p:pic>
    </p:spTree>
    <p:extLst>
      <p:ext uri="{BB962C8B-B14F-4D97-AF65-F5344CB8AC3E}">
        <p14:creationId xmlns:p14="http://schemas.microsoft.com/office/powerpoint/2010/main" xmlns="" val="847782178"/>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4B77BA9-561E-42E1-B14B-4FB327093919}"/>
              </a:ext>
            </a:extLst>
          </p:cNvPr>
          <p:cNvSpPr txBox="1"/>
          <p:nvPr/>
        </p:nvSpPr>
        <p:spPr>
          <a:xfrm>
            <a:off x="0" y="248352"/>
            <a:ext cx="12192000" cy="769441"/>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Overcoming Weariness</a:t>
            </a:r>
          </a:p>
        </p:txBody>
      </p:sp>
      <p:sp>
        <p:nvSpPr>
          <p:cNvPr id="2" name="TextBox 1">
            <a:extLst>
              <a:ext uri="{FF2B5EF4-FFF2-40B4-BE49-F238E27FC236}">
                <a16:creationId xmlns:a16="http://schemas.microsoft.com/office/drawing/2014/main" xmlns="" id="{07D901C4-34AA-40FF-AB19-3EB755E0F9E6}"/>
              </a:ext>
            </a:extLst>
          </p:cNvPr>
          <p:cNvSpPr txBox="1"/>
          <p:nvPr/>
        </p:nvSpPr>
        <p:spPr>
          <a:xfrm>
            <a:off x="7066844" y="2032712"/>
            <a:ext cx="4797778" cy="3477875"/>
          </a:xfrm>
          <a:prstGeom prst="rect">
            <a:avLst/>
          </a:prstGeom>
          <a:noFill/>
        </p:spPr>
        <p:txBody>
          <a:bodyPr wrap="square" rtlCol="0">
            <a:spAutoFit/>
          </a:bodyPr>
          <a:lstStyle/>
          <a:p>
            <a:pPr algn="ctr">
              <a:spcAft>
                <a:spcPts val="2400"/>
              </a:spcAft>
            </a:pPr>
            <a:r>
              <a:rPr lang="en-US" sz="3600" dirty="0">
                <a:solidFill>
                  <a:schemeClr val="bg1"/>
                </a:solidFill>
              </a:rPr>
              <a:t>For which cause we faint not; but though our outward man perish, yet the inward man is renewed day by day.</a:t>
            </a:r>
            <a:endParaRPr lang="en-US" sz="3600" dirty="0">
              <a:solidFill>
                <a:schemeClr val="bg1"/>
              </a:solidFill>
              <a:latin typeface="Arial" panose="020B0604020202020204" pitchFamily="34" charset="0"/>
              <a:cs typeface="Arial" panose="020B0604020202020204" pitchFamily="34" charset="0"/>
            </a:endParaRPr>
          </a:p>
          <a:p>
            <a:pPr algn="ctr"/>
            <a:r>
              <a:rPr lang="en-US" sz="2000" i="1" dirty="0">
                <a:solidFill>
                  <a:schemeClr val="bg1"/>
                </a:solidFill>
                <a:latin typeface="Arial" panose="020B0604020202020204" pitchFamily="34" charset="0"/>
                <a:cs typeface="Arial" panose="020B0604020202020204" pitchFamily="34" charset="0"/>
              </a:rPr>
              <a:t>2 Corinthians 4:16 MKJV</a:t>
            </a:r>
          </a:p>
        </p:txBody>
      </p:sp>
      <p:pic>
        <p:nvPicPr>
          <p:cNvPr id="6" name="Picture 5">
            <a:extLst>
              <a:ext uri="{FF2B5EF4-FFF2-40B4-BE49-F238E27FC236}">
                <a16:creationId xmlns:a16="http://schemas.microsoft.com/office/drawing/2014/main" xmlns="" id="{AB454844-4866-46C0-B163-6D9BC244D8F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3989" y="1153260"/>
            <a:ext cx="6242682" cy="5236781"/>
          </a:xfrm>
          <a:prstGeom prst="rect">
            <a:avLst/>
          </a:prstGeom>
        </p:spPr>
      </p:pic>
    </p:spTree>
    <p:extLst>
      <p:ext uri="{BB962C8B-B14F-4D97-AF65-F5344CB8AC3E}">
        <p14:creationId xmlns:p14="http://schemas.microsoft.com/office/powerpoint/2010/main" xmlns="" val="2277761205"/>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84D91CB-1451-4124-9FA5-B371FAF3E4C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4134" y="1343377"/>
            <a:ext cx="7137400" cy="5080000"/>
          </a:xfrm>
          <a:prstGeom prst="rect">
            <a:avLst/>
          </a:prstGeom>
        </p:spPr>
      </p:pic>
      <p:sp>
        <p:nvSpPr>
          <p:cNvPr id="8" name="TextBox 7">
            <a:extLst>
              <a:ext uri="{FF2B5EF4-FFF2-40B4-BE49-F238E27FC236}">
                <a16:creationId xmlns:a16="http://schemas.microsoft.com/office/drawing/2014/main" xmlns="" id="{44B77BA9-561E-42E1-B14B-4FB327093919}"/>
              </a:ext>
            </a:extLst>
          </p:cNvPr>
          <p:cNvSpPr txBox="1"/>
          <p:nvPr/>
        </p:nvSpPr>
        <p:spPr>
          <a:xfrm>
            <a:off x="0" y="383819"/>
            <a:ext cx="12192000" cy="769441"/>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Overcoming Weariness</a:t>
            </a:r>
          </a:p>
        </p:txBody>
      </p:sp>
      <p:sp>
        <p:nvSpPr>
          <p:cNvPr id="2" name="TextBox 1">
            <a:extLst>
              <a:ext uri="{FF2B5EF4-FFF2-40B4-BE49-F238E27FC236}">
                <a16:creationId xmlns:a16="http://schemas.microsoft.com/office/drawing/2014/main" xmlns="" id="{07D901C4-34AA-40FF-AB19-3EB755E0F9E6}"/>
              </a:ext>
            </a:extLst>
          </p:cNvPr>
          <p:cNvSpPr txBox="1"/>
          <p:nvPr/>
        </p:nvSpPr>
        <p:spPr>
          <a:xfrm>
            <a:off x="7879645" y="1621219"/>
            <a:ext cx="4018844" cy="4278094"/>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The Lord God has given me the tongue of a teacher, that I may know how to sustain the weary with a word.</a:t>
            </a:r>
          </a:p>
          <a:p>
            <a:pPr algn="ctr"/>
            <a:r>
              <a:rPr lang="en-US" sz="2000" i="1" dirty="0">
                <a:solidFill>
                  <a:schemeClr val="bg1"/>
                </a:solidFill>
                <a:latin typeface="Arial" panose="020B0604020202020204" pitchFamily="34" charset="0"/>
                <a:cs typeface="Arial" panose="020B0604020202020204" pitchFamily="34" charset="0"/>
              </a:rPr>
              <a:t>Isaiah 50:4 NRSV</a:t>
            </a:r>
          </a:p>
        </p:txBody>
      </p:sp>
    </p:spTree>
    <p:extLst>
      <p:ext uri="{BB962C8B-B14F-4D97-AF65-F5344CB8AC3E}">
        <p14:creationId xmlns:p14="http://schemas.microsoft.com/office/powerpoint/2010/main" xmlns="" val="1835099194"/>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373511" y="365125"/>
            <a:ext cx="6491112" cy="6145314"/>
          </a:xfrm>
        </p:spPr>
        <p:txBody>
          <a:bodyPr/>
          <a:lstStyle/>
          <a:p>
            <a:pPr algn="ctr"/>
            <a:r>
              <a:rPr lang="en-US" dirty="0">
                <a:solidFill>
                  <a:srgbClr val="FFFF00"/>
                </a:solidFill>
              </a:rPr>
              <a:t>Overcoming Weariness</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Always pray . . .</a:t>
            </a:r>
            <a:br>
              <a:rPr lang="en-US" dirty="0">
                <a:solidFill>
                  <a:schemeClr val="bg1"/>
                </a:solidFill>
              </a:rPr>
            </a:br>
            <a:r>
              <a:rPr lang="en-US" dirty="0">
                <a:solidFill>
                  <a:schemeClr val="bg1"/>
                </a:solidFill>
              </a:rPr>
              <a:t>Never lose heart.</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t>
            </a:r>
            <a:r>
              <a:rPr lang="en-US" sz="3200" i="1" dirty="0">
                <a:solidFill>
                  <a:schemeClr val="bg1"/>
                </a:solidFill>
              </a:rPr>
              <a:t>Luke 18:1 NRSV</a:t>
            </a:r>
          </a:p>
        </p:txBody>
      </p:sp>
      <p:pic>
        <p:nvPicPr>
          <p:cNvPr id="9" name="Picture 8">
            <a:extLst>
              <a:ext uri="{FF2B5EF4-FFF2-40B4-BE49-F238E27FC236}">
                <a16:creationId xmlns:a16="http://schemas.microsoft.com/office/drawing/2014/main" xmlns="" id="{E65E958D-CF6C-4E09-BC95-AA8F4070E8A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373511" cy="6841606"/>
          </a:xfrm>
          <a:prstGeom prst="rect">
            <a:avLst/>
          </a:prstGeom>
        </p:spPr>
      </p:pic>
    </p:spTree>
    <p:extLst>
      <p:ext uri="{BB962C8B-B14F-4D97-AF65-F5344CB8AC3E}">
        <p14:creationId xmlns:p14="http://schemas.microsoft.com/office/powerpoint/2010/main" xmlns="" val="1366924981"/>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6133" y="270707"/>
            <a:ext cx="7066843" cy="1148490"/>
          </a:xfrm>
        </p:spPr>
        <p:txBody>
          <a:bodyPr>
            <a:normAutofit/>
          </a:bodyPr>
          <a:lstStyle/>
          <a:p>
            <a:pPr algn="ctr"/>
            <a:r>
              <a:rPr lang="en-US" dirty="0">
                <a:solidFill>
                  <a:srgbClr val="FFFF00"/>
                </a:solidFill>
              </a:rPr>
              <a:t>Overcoming Weariness</a:t>
            </a:r>
            <a:endParaRPr lang="en-US" dirty="0">
              <a:solidFill>
                <a:schemeClr val="bg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5046134" y="1464352"/>
            <a:ext cx="7145866" cy="5014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rial" panose="020B0604020202020204" pitchFamily="34" charset="0"/>
                <a:cs typeface="Arial" panose="020B0604020202020204" pitchFamily="34" charset="0"/>
              </a:rPr>
              <a:t>Since it is by God’s mercy we are engaged in this ministry, we do not lose heart. </a:t>
            </a:r>
          </a:p>
          <a:p>
            <a:pPr algn="ctr"/>
            <a:endParaRPr lang="en-US" sz="3600" i="1" dirty="0">
              <a:solidFill>
                <a:schemeClr val="bg1"/>
              </a:solidFill>
              <a:latin typeface="Arial" panose="020B0604020202020204" pitchFamily="34" charset="0"/>
              <a:cs typeface="Arial" panose="020B0604020202020204" pitchFamily="34" charset="0"/>
            </a:endParaRPr>
          </a:p>
          <a:p>
            <a:pPr algn="ctr"/>
            <a:r>
              <a:rPr lang="en-US" sz="2800" i="1" dirty="0">
                <a:solidFill>
                  <a:schemeClr val="bg1"/>
                </a:solidFill>
                <a:latin typeface="Arial" panose="020B0604020202020204" pitchFamily="34" charset="0"/>
                <a:cs typeface="Arial" panose="020B0604020202020204" pitchFamily="34" charset="0"/>
              </a:rPr>
              <a:t>2 Corinthians 4:1 NRSV</a:t>
            </a:r>
          </a:p>
        </p:txBody>
      </p:sp>
      <p:pic>
        <p:nvPicPr>
          <p:cNvPr id="5" name="Picture 4">
            <a:extLst>
              <a:ext uri="{FF2B5EF4-FFF2-40B4-BE49-F238E27FC236}">
                <a16:creationId xmlns:a16="http://schemas.microsoft.com/office/drawing/2014/main" xmlns="" id="{D911A3F3-733F-4C3E-8211-189B01AB15F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921956" cy="6862858"/>
          </a:xfrm>
          <a:prstGeom prst="rect">
            <a:avLst/>
          </a:prstGeom>
        </p:spPr>
      </p:pic>
    </p:spTree>
    <p:extLst>
      <p:ext uri="{BB962C8B-B14F-4D97-AF65-F5344CB8AC3E}">
        <p14:creationId xmlns:p14="http://schemas.microsoft.com/office/powerpoint/2010/main" xmlns="" val="1634491703"/>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1390" y="270707"/>
            <a:ext cx="6231586" cy="1148490"/>
          </a:xfrm>
        </p:spPr>
        <p:txBody>
          <a:bodyPr>
            <a:normAutofit/>
          </a:bodyPr>
          <a:lstStyle/>
          <a:p>
            <a:pPr algn="ctr"/>
            <a:r>
              <a:rPr lang="en-US" dirty="0">
                <a:solidFill>
                  <a:srgbClr val="FFFF00"/>
                </a:solidFill>
              </a:rPr>
              <a:t>Overcoming Weariness</a:t>
            </a:r>
            <a:endParaRPr lang="en-US" dirty="0">
              <a:solidFill>
                <a:schemeClr val="bg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5937835" y="1464352"/>
            <a:ext cx="6107409" cy="5014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None of these things move me, neither count I my life dear unto myself, </a:t>
            </a:r>
            <a:r>
              <a:rPr lang="en-US" sz="3200" dirty="0">
                <a:solidFill>
                  <a:srgbClr val="FFFF00"/>
                </a:solidFill>
                <a:latin typeface="Arial" panose="020B0604020202020204" pitchFamily="34" charset="0"/>
                <a:cs typeface="Arial" panose="020B0604020202020204" pitchFamily="34" charset="0"/>
              </a:rPr>
              <a:t>so that I might finish my course with joy</a:t>
            </a:r>
            <a:r>
              <a:rPr lang="en-US" sz="3200" dirty="0">
                <a:solidFill>
                  <a:schemeClr val="bg1"/>
                </a:solidFill>
                <a:latin typeface="Arial" panose="020B0604020202020204" pitchFamily="34" charset="0"/>
                <a:cs typeface="Arial" panose="020B0604020202020204" pitchFamily="34" charset="0"/>
              </a:rPr>
              <a:t>, and the ministry, which I have received of the Lord Jesus to testify of the gospel of the grace of God.</a:t>
            </a:r>
          </a:p>
          <a:p>
            <a:pPr algn="ctr"/>
            <a:endParaRPr lang="en-US" sz="3600" i="1" dirty="0">
              <a:solidFill>
                <a:schemeClr val="bg1"/>
              </a:solidFill>
              <a:latin typeface="Arial" panose="020B0604020202020204" pitchFamily="34" charset="0"/>
              <a:cs typeface="Arial" panose="020B0604020202020204" pitchFamily="34" charset="0"/>
            </a:endParaRPr>
          </a:p>
          <a:p>
            <a:pPr algn="ctr"/>
            <a:r>
              <a:rPr lang="en-US" sz="2000" i="1" dirty="0">
                <a:solidFill>
                  <a:schemeClr val="bg1"/>
                </a:solidFill>
                <a:latin typeface="Arial" panose="020B0604020202020204" pitchFamily="34" charset="0"/>
                <a:cs typeface="Arial" panose="020B0604020202020204" pitchFamily="34" charset="0"/>
              </a:rPr>
              <a:t>Acts 20:24 NRSV</a:t>
            </a:r>
          </a:p>
        </p:txBody>
      </p:sp>
      <p:pic>
        <p:nvPicPr>
          <p:cNvPr id="4" name="Picture 3">
            <a:extLst>
              <a:ext uri="{FF2B5EF4-FFF2-40B4-BE49-F238E27FC236}">
                <a16:creationId xmlns:a16="http://schemas.microsoft.com/office/drawing/2014/main" xmlns="" id="{59D36EBC-5EF7-48D9-98C2-7E9648794BE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825067" cy="7063619"/>
          </a:xfrm>
          <a:prstGeom prst="rect">
            <a:avLst/>
          </a:prstGeom>
        </p:spPr>
      </p:pic>
    </p:spTree>
    <p:extLst>
      <p:ext uri="{BB962C8B-B14F-4D97-AF65-F5344CB8AC3E}">
        <p14:creationId xmlns:p14="http://schemas.microsoft.com/office/powerpoint/2010/main" xmlns="" val="1814483464"/>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4B77BA9-561E-42E1-B14B-4FB327093919}"/>
              </a:ext>
            </a:extLst>
          </p:cNvPr>
          <p:cNvSpPr txBox="1"/>
          <p:nvPr/>
        </p:nvSpPr>
        <p:spPr>
          <a:xfrm>
            <a:off x="4858170" y="383819"/>
            <a:ext cx="7333829" cy="769441"/>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Overcoming Weariness</a:t>
            </a:r>
          </a:p>
        </p:txBody>
      </p:sp>
      <p:sp>
        <p:nvSpPr>
          <p:cNvPr id="2" name="TextBox 1">
            <a:extLst>
              <a:ext uri="{FF2B5EF4-FFF2-40B4-BE49-F238E27FC236}">
                <a16:creationId xmlns:a16="http://schemas.microsoft.com/office/drawing/2014/main" xmlns="" id="{07D901C4-34AA-40FF-AB19-3EB755E0F9E6}"/>
              </a:ext>
            </a:extLst>
          </p:cNvPr>
          <p:cNvSpPr txBox="1"/>
          <p:nvPr/>
        </p:nvSpPr>
        <p:spPr>
          <a:xfrm>
            <a:off x="5147734" y="1508330"/>
            <a:ext cx="6728178" cy="4832092"/>
          </a:xfrm>
          <a:prstGeom prst="rect">
            <a:avLst/>
          </a:prstGeom>
          <a:noFill/>
        </p:spPr>
        <p:txBody>
          <a:bodyPr wrap="square" rtlCol="0">
            <a:spAutoFit/>
          </a:bodyPr>
          <a:lstStyle/>
          <a:p>
            <a:pPr algn="ctr"/>
            <a:r>
              <a:rPr lang="en-US" sz="3600" dirty="0" smtClean="0">
                <a:solidFill>
                  <a:schemeClr val="bg1"/>
                </a:solidFill>
                <a:latin typeface="Arial" pitchFamily="34" charset="0"/>
                <a:cs typeface="Arial" pitchFamily="34" charset="0"/>
              </a:rPr>
              <a:t>Look to Jesus the pioneer and </a:t>
            </a:r>
            <a:r>
              <a:rPr lang="en-US" sz="3600" dirty="0" err="1" smtClean="0">
                <a:solidFill>
                  <a:schemeClr val="bg1"/>
                </a:solidFill>
                <a:latin typeface="Arial" pitchFamily="34" charset="0"/>
                <a:cs typeface="Arial" pitchFamily="34" charset="0"/>
              </a:rPr>
              <a:t>perfecter</a:t>
            </a:r>
            <a:r>
              <a:rPr lang="en-US" sz="3600" dirty="0" smtClean="0">
                <a:solidFill>
                  <a:schemeClr val="bg1"/>
                </a:solidFill>
                <a:latin typeface="Arial" pitchFamily="34" charset="0"/>
                <a:cs typeface="Arial" pitchFamily="34" charset="0"/>
              </a:rPr>
              <a:t> of our faith, who </a:t>
            </a:r>
            <a:r>
              <a:rPr lang="en-US" sz="3600" b="1" dirty="0" smtClean="0">
                <a:solidFill>
                  <a:srgbClr val="FFFF00"/>
                </a:solidFill>
                <a:latin typeface="Arial" pitchFamily="34" charset="0"/>
                <a:cs typeface="Arial" pitchFamily="34" charset="0"/>
              </a:rPr>
              <a:t>for the sake of the joy that was set before him </a:t>
            </a:r>
            <a:r>
              <a:rPr lang="en-US" sz="3600" b="1" dirty="0" smtClean="0">
                <a:solidFill>
                  <a:schemeClr val="bg1"/>
                </a:solidFill>
                <a:latin typeface="Arial" pitchFamily="34" charset="0"/>
                <a:cs typeface="Arial" pitchFamily="34" charset="0"/>
              </a:rPr>
              <a:t>endured the cross, disregarding its shame, and has taken his seat at the right hand of the throne of God</a:t>
            </a:r>
            <a:r>
              <a:rPr lang="en-US" sz="3600" dirty="0" smtClean="0">
                <a:solidFill>
                  <a:schemeClr val="bg1"/>
                </a:solidFill>
                <a:latin typeface="Arial" pitchFamily="34" charset="0"/>
                <a:cs typeface="Arial" pitchFamily="34" charset="0"/>
              </a:rPr>
              <a:t>. </a:t>
            </a:r>
          </a:p>
          <a:p>
            <a:pPr algn="ctr"/>
            <a:r>
              <a:rPr lang="en-US" sz="2000" i="1" dirty="0" smtClean="0">
                <a:solidFill>
                  <a:schemeClr val="bg1"/>
                </a:solidFill>
                <a:latin typeface="Arial" pitchFamily="34" charset="0"/>
                <a:cs typeface="Arial" pitchFamily="34" charset="0"/>
              </a:rPr>
              <a:t>Hebrews 12:2 </a:t>
            </a:r>
            <a:r>
              <a:rPr lang="en-US" sz="2000" i="1" dirty="0">
                <a:solidFill>
                  <a:schemeClr val="bg1"/>
                </a:solidFill>
                <a:latin typeface="Arial" pitchFamily="34" charset="0"/>
                <a:cs typeface="Arial" pitchFamily="34" charset="0"/>
              </a:rPr>
              <a:t>NRSV</a:t>
            </a:r>
          </a:p>
        </p:txBody>
      </p:sp>
      <p:pic>
        <p:nvPicPr>
          <p:cNvPr id="4" name="Picture 3">
            <a:extLst>
              <a:ext uri="{FF2B5EF4-FFF2-40B4-BE49-F238E27FC236}">
                <a16:creationId xmlns:a16="http://schemas.microsoft.com/office/drawing/2014/main" xmlns="" id="{08DD9F03-3EB2-46B7-A0BC-F871583359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858171" cy="6858000"/>
          </a:xfrm>
          <a:prstGeom prst="rect">
            <a:avLst/>
          </a:prstGeom>
        </p:spPr>
      </p:pic>
    </p:spTree>
    <p:extLst>
      <p:ext uri="{BB962C8B-B14F-4D97-AF65-F5344CB8AC3E}">
        <p14:creationId xmlns:p14="http://schemas.microsoft.com/office/powerpoint/2010/main" xmlns="" val="2086101963"/>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4B77BA9-561E-42E1-B14B-4FB327093919}"/>
              </a:ext>
            </a:extLst>
          </p:cNvPr>
          <p:cNvSpPr txBox="1"/>
          <p:nvPr/>
        </p:nvSpPr>
        <p:spPr>
          <a:xfrm>
            <a:off x="0" y="383819"/>
            <a:ext cx="12192000" cy="769441"/>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Overcoming Weariness</a:t>
            </a:r>
          </a:p>
        </p:txBody>
      </p:sp>
      <p:sp>
        <p:nvSpPr>
          <p:cNvPr id="2" name="TextBox 1">
            <a:extLst>
              <a:ext uri="{FF2B5EF4-FFF2-40B4-BE49-F238E27FC236}">
                <a16:creationId xmlns:a16="http://schemas.microsoft.com/office/drawing/2014/main" xmlns="" id="{07D901C4-34AA-40FF-AB19-3EB755E0F9E6}"/>
              </a:ext>
            </a:extLst>
          </p:cNvPr>
          <p:cNvSpPr txBox="1"/>
          <p:nvPr/>
        </p:nvSpPr>
        <p:spPr>
          <a:xfrm>
            <a:off x="6262506" y="1976402"/>
            <a:ext cx="5215467" cy="3477875"/>
          </a:xfrm>
          <a:prstGeom prst="rect">
            <a:avLst/>
          </a:prstGeom>
          <a:noFill/>
        </p:spPr>
        <p:txBody>
          <a:bodyPr wrap="square" rtlCol="0">
            <a:spAutoFit/>
          </a:bodyPr>
          <a:lstStyle/>
          <a:p>
            <a:pPr algn="ctr">
              <a:spcAft>
                <a:spcPts val="2400"/>
              </a:spcAft>
            </a:pPr>
            <a:r>
              <a:rPr lang="en-US" sz="3600" dirty="0">
                <a:solidFill>
                  <a:schemeClr val="bg1"/>
                </a:solidFill>
                <a:latin typeface="Arial" pitchFamily="34" charset="0"/>
                <a:cs typeface="Arial" pitchFamily="34" charset="0"/>
              </a:rPr>
              <a:t>And when the chief Shepherd shall appear, you shall receive a crown of glory that fades not away.</a:t>
            </a:r>
          </a:p>
          <a:p>
            <a:pPr algn="ctr">
              <a:spcAft>
                <a:spcPts val="2400"/>
              </a:spcAft>
            </a:pPr>
            <a:r>
              <a:rPr lang="en-US" sz="2000" i="1" dirty="0">
                <a:solidFill>
                  <a:schemeClr val="bg1"/>
                </a:solidFill>
                <a:latin typeface="Arial" pitchFamily="34" charset="0"/>
                <a:cs typeface="Arial" pitchFamily="34" charset="0"/>
              </a:rPr>
              <a:t>I Peter 5:4 - MKJV</a:t>
            </a:r>
          </a:p>
        </p:txBody>
      </p:sp>
      <p:pic>
        <p:nvPicPr>
          <p:cNvPr id="6" name="Picture 5">
            <a:extLst>
              <a:ext uri="{FF2B5EF4-FFF2-40B4-BE49-F238E27FC236}">
                <a16:creationId xmlns:a16="http://schemas.microsoft.com/office/drawing/2014/main" xmlns="" id="{B3FC6D8C-91DF-4345-8D95-280E601679E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5571" y="1361572"/>
            <a:ext cx="4741446" cy="4915538"/>
          </a:xfrm>
          <a:prstGeom prst="rect">
            <a:avLst/>
          </a:prstGeom>
        </p:spPr>
      </p:pic>
    </p:spTree>
    <p:extLst>
      <p:ext uri="{BB962C8B-B14F-4D97-AF65-F5344CB8AC3E}">
        <p14:creationId xmlns:p14="http://schemas.microsoft.com/office/powerpoint/2010/main" xmlns="" val="1007943767"/>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4B77BA9-561E-42E1-B14B-4FB327093919}"/>
              </a:ext>
            </a:extLst>
          </p:cNvPr>
          <p:cNvSpPr txBox="1"/>
          <p:nvPr/>
        </p:nvSpPr>
        <p:spPr>
          <a:xfrm>
            <a:off x="4858170" y="383819"/>
            <a:ext cx="7333829" cy="769441"/>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Overcoming Weariness</a:t>
            </a:r>
          </a:p>
        </p:txBody>
      </p:sp>
      <p:sp>
        <p:nvSpPr>
          <p:cNvPr id="2" name="TextBox 1">
            <a:extLst>
              <a:ext uri="{FF2B5EF4-FFF2-40B4-BE49-F238E27FC236}">
                <a16:creationId xmlns:a16="http://schemas.microsoft.com/office/drawing/2014/main" xmlns="" id="{07D901C4-34AA-40FF-AB19-3EB755E0F9E6}"/>
              </a:ext>
            </a:extLst>
          </p:cNvPr>
          <p:cNvSpPr txBox="1"/>
          <p:nvPr/>
        </p:nvSpPr>
        <p:spPr>
          <a:xfrm>
            <a:off x="5249334" y="2422730"/>
            <a:ext cx="6728178" cy="2923877"/>
          </a:xfrm>
          <a:prstGeom prst="rect">
            <a:avLst/>
          </a:prstGeom>
          <a:noFill/>
        </p:spPr>
        <p:txBody>
          <a:bodyPr wrap="square" rtlCol="0">
            <a:spAutoFit/>
          </a:bodyPr>
          <a:lstStyle/>
          <a:p>
            <a:pPr algn="ctr">
              <a:spcAft>
                <a:spcPts val="2400"/>
              </a:spcAft>
            </a:pPr>
            <a:r>
              <a:rPr lang="en-US" sz="3600" dirty="0">
                <a:solidFill>
                  <a:schemeClr val="bg1"/>
                </a:solidFill>
              </a:rPr>
              <a:t>Consider him who endured such hostility against himself from sinners, so that you may not grow weary or lose heart. </a:t>
            </a:r>
          </a:p>
          <a:p>
            <a:pPr algn="ctr"/>
            <a:r>
              <a:rPr lang="en-US" sz="2000" i="1" dirty="0">
                <a:solidFill>
                  <a:schemeClr val="bg1"/>
                </a:solidFill>
                <a:latin typeface="Arial" panose="020B0604020202020204" pitchFamily="34" charset="0"/>
                <a:cs typeface="Arial" panose="020B0604020202020204" pitchFamily="34" charset="0"/>
              </a:rPr>
              <a:t>Hebrews 12:3 NRSV</a:t>
            </a:r>
          </a:p>
        </p:txBody>
      </p:sp>
      <p:pic>
        <p:nvPicPr>
          <p:cNvPr id="4" name="Picture 3">
            <a:extLst>
              <a:ext uri="{FF2B5EF4-FFF2-40B4-BE49-F238E27FC236}">
                <a16:creationId xmlns:a16="http://schemas.microsoft.com/office/drawing/2014/main" xmlns="" id="{08DD9F03-3EB2-46B7-A0BC-F871583359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858171" cy="6858000"/>
          </a:xfrm>
          <a:prstGeom prst="rect">
            <a:avLst/>
          </a:prstGeom>
        </p:spPr>
      </p:pic>
    </p:spTree>
    <p:extLst>
      <p:ext uri="{BB962C8B-B14F-4D97-AF65-F5344CB8AC3E}">
        <p14:creationId xmlns:p14="http://schemas.microsoft.com/office/powerpoint/2010/main" xmlns="" val="2086101963"/>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223" y="241772"/>
            <a:ext cx="11707616" cy="1185812"/>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Galatians 6:9</a:t>
            </a:r>
          </a:p>
        </p:txBody>
      </p:sp>
      <p:sp>
        <p:nvSpPr>
          <p:cNvPr id="3" name="TextBox 2"/>
          <p:cNvSpPr txBox="1"/>
          <p:nvPr/>
        </p:nvSpPr>
        <p:spPr>
          <a:xfrm>
            <a:off x="214489" y="1821133"/>
            <a:ext cx="11831795" cy="1323439"/>
          </a:xfrm>
          <a:prstGeom prst="rect">
            <a:avLst/>
          </a:prstGeom>
          <a:noFill/>
        </p:spPr>
        <p:txBody>
          <a:bodyPr wrap="square" rtlCol="0">
            <a:spAutoFit/>
          </a:bodyPr>
          <a:lstStyle/>
          <a:p>
            <a:pPr algn="ctr">
              <a:spcAft>
                <a:spcPts val="3600"/>
              </a:spcAft>
            </a:pPr>
            <a:r>
              <a:rPr lang="en-US" sz="4000" dirty="0">
                <a:solidFill>
                  <a:schemeClr val="bg1"/>
                </a:solidFill>
                <a:latin typeface="Arial" panose="020B0604020202020204" pitchFamily="34" charset="0"/>
                <a:cs typeface="Arial" panose="020B0604020202020204" pitchFamily="34" charset="0"/>
              </a:rPr>
              <a:t>Let us not be weary in well doing: for in due season we shall reap, if we faint not.</a:t>
            </a:r>
            <a:r>
              <a:rPr lang="en-US" sz="4000" i="1" dirty="0">
                <a:solidFill>
                  <a:schemeClr val="bg1"/>
                </a:solidFill>
                <a:latin typeface="Arial" panose="020B0604020202020204" pitchFamily="34" charset="0"/>
                <a:cs typeface="Arial" panose="020B0604020202020204" pitchFamily="34" charset="0"/>
              </a:rPr>
              <a:t>– King James</a:t>
            </a:r>
          </a:p>
        </p:txBody>
      </p:sp>
      <p:sp>
        <p:nvSpPr>
          <p:cNvPr id="4" name="TextBox 3">
            <a:extLst>
              <a:ext uri="{FF2B5EF4-FFF2-40B4-BE49-F238E27FC236}">
                <a16:creationId xmlns:a16="http://schemas.microsoft.com/office/drawing/2014/main" xmlns="" id="{16134F1E-6D0C-4B07-9AE1-032F499BBA9C}"/>
              </a:ext>
            </a:extLst>
          </p:cNvPr>
          <p:cNvSpPr txBox="1"/>
          <p:nvPr/>
        </p:nvSpPr>
        <p:spPr>
          <a:xfrm>
            <a:off x="191911" y="3915221"/>
            <a:ext cx="11831795" cy="1323439"/>
          </a:xfrm>
          <a:prstGeom prst="rect">
            <a:avLst/>
          </a:prstGeom>
          <a:noFill/>
        </p:spPr>
        <p:txBody>
          <a:bodyPr wrap="square" rtlCol="0">
            <a:spAutoFit/>
          </a:bodyPr>
          <a:lstStyle/>
          <a:p>
            <a:pPr algn="ctr">
              <a:spcAft>
                <a:spcPts val="3600"/>
              </a:spcAft>
            </a:pPr>
            <a:r>
              <a:rPr lang="en-US" sz="4000" dirty="0">
                <a:solidFill>
                  <a:schemeClr val="bg1"/>
                </a:solidFill>
                <a:latin typeface="Arial" panose="020B0604020202020204" pitchFamily="34" charset="0"/>
                <a:cs typeface="Arial" panose="020B0604020202020204" pitchFamily="34" charset="0"/>
              </a:rPr>
              <a:t>Let us not lose heart in doing good, </a:t>
            </a:r>
            <a:r>
              <a:rPr lang="en-US" sz="4000" dirty="0">
                <a:solidFill>
                  <a:srgbClr val="FFFF00"/>
                </a:solidFill>
                <a:latin typeface="Arial" panose="020B0604020202020204" pitchFamily="34" charset="0"/>
                <a:cs typeface="Arial" panose="020B0604020202020204" pitchFamily="34" charset="0"/>
              </a:rPr>
              <a:t>for we will reap at harvest time, if we do not give up.</a:t>
            </a:r>
            <a:r>
              <a:rPr lang="en-US" sz="4000" dirty="0">
                <a:solidFill>
                  <a:schemeClr val="bg1"/>
                </a:solidFill>
                <a:latin typeface="Arial" panose="020B0604020202020204" pitchFamily="34" charset="0"/>
                <a:cs typeface="Arial" panose="020B0604020202020204" pitchFamily="34" charset="0"/>
              </a:rPr>
              <a:t>– </a:t>
            </a:r>
            <a:r>
              <a:rPr lang="en-US" sz="4000" i="1" dirty="0">
                <a:solidFill>
                  <a:schemeClr val="bg1"/>
                </a:solidFill>
                <a:latin typeface="Arial" panose="020B0604020202020204" pitchFamily="34" charset="0"/>
                <a:cs typeface="Arial" panose="020B0604020202020204" pitchFamily="34" charset="0"/>
              </a:rPr>
              <a:t>NASV</a:t>
            </a:r>
            <a:r>
              <a:rPr lang="en-US" sz="4000" dirty="0">
                <a:solidFill>
                  <a:schemeClr val="bg1"/>
                </a:solidFill>
                <a:latin typeface="Arial" panose="020B0604020202020204" pitchFamily="34" charset="0"/>
                <a:cs typeface="Arial" panose="020B0604020202020204" pitchFamily="34" charset="0"/>
              </a:rPr>
              <a:t>, </a:t>
            </a:r>
            <a:r>
              <a:rPr lang="en-US" sz="4000" i="1" dirty="0">
                <a:solidFill>
                  <a:srgbClr val="FFFF00"/>
                </a:solidFill>
                <a:latin typeface="Arial" panose="020B0604020202020204" pitchFamily="34" charset="0"/>
                <a:cs typeface="Arial" panose="020B0604020202020204" pitchFamily="34" charset="0"/>
              </a:rPr>
              <a:t>NRSV</a:t>
            </a:r>
          </a:p>
        </p:txBody>
      </p:sp>
    </p:spTree>
    <p:extLst>
      <p:ext uri="{BB962C8B-B14F-4D97-AF65-F5344CB8AC3E}">
        <p14:creationId xmlns:p14="http://schemas.microsoft.com/office/powerpoint/2010/main" xmlns="" val="2014274017"/>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87400" y="2108200"/>
            <a:ext cx="10693401" cy="3693319"/>
          </a:xfrm>
          <a:prstGeom prst="rect">
            <a:avLst/>
          </a:prstGeom>
          <a:noFill/>
        </p:spPr>
        <p:txBody>
          <a:bodyPr wrap="square" rtlCol="0">
            <a:spAutoFit/>
          </a:bodyPr>
          <a:lstStyle/>
          <a:p>
            <a:pPr>
              <a:spcAft>
                <a:spcPts val="3600"/>
              </a:spcAft>
            </a:pPr>
            <a:r>
              <a:rPr lang="en-US" sz="4000" dirty="0" smtClean="0">
                <a:solidFill>
                  <a:schemeClr val="bg1"/>
                </a:solidFill>
                <a:latin typeface="Arial" pitchFamily="34" charset="0"/>
                <a:cs typeface="Arial" pitchFamily="34" charset="0"/>
              </a:rPr>
              <a:t>Whom have I in heaven but you? And there is nothing on earth that I desire other than you. </a:t>
            </a:r>
          </a:p>
          <a:p>
            <a:r>
              <a:rPr lang="en-US" sz="4000" dirty="0" smtClean="0">
                <a:solidFill>
                  <a:schemeClr val="bg1"/>
                </a:solidFill>
                <a:latin typeface="Arial" pitchFamily="34" charset="0"/>
                <a:cs typeface="Arial" pitchFamily="34" charset="0"/>
              </a:rPr>
              <a:t> My flesh and my heart may fail, but God is the strength of my heart and my portion forever. </a:t>
            </a:r>
          </a:p>
          <a:p>
            <a:pPr algn="ctr">
              <a:spcBef>
                <a:spcPts val="2400"/>
              </a:spcBef>
            </a:pPr>
            <a:r>
              <a:rPr lang="en-US" sz="2400" dirty="0" smtClean="0">
                <a:solidFill>
                  <a:schemeClr val="bg1"/>
                </a:solidFill>
                <a:latin typeface="Arial" pitchFamily="34" charset="0"/>
                <a:cs typeface="Arial" pitchFamily="34" charset="0"/>
              </a:rPr>
              <a:t>Psalm 73:24-26 - NRSV</a:t>
            </a:r>
            <a:endParaRPr lang="en-US" sz="2400" dirty="0">
              <a:solidFill>
                <a:schemeClr val="bg1"/>
              </a:solidFill>
              <a:latin typeface="Arial" pitchFamily="34" charset="0"/>
              <a:cs typeface="Arial" pitchFamily="34" charset="0"/>
            </a:endParaRPr>
          </a:p>
        </p:txBody>
      </p:sp>
      <p:sp>
        <p:nvSpPr>
          <p:cNvPr id="3" name="TextBox 2">
            <a:extLst>
              <a:ext uri="{FF2B5EF4-FFF2-40B4-BE49-F238E27FC236}">
                <a16:creationId xmlns:a16="http://schemas.microsoft.com/office/drawing/2014/main" xmlns="" id="{44B77BA9-561E-42E1-B14B-4FB327093919}"/>
              </a:ext>
            </a:extLst>
          </p:cNvPr>
          <p:cNvSpPr txBox="1"/>
          <p:nvPr/>
        </p:nvSpPr>
        <p:spPr>
          <a:xfrm>
            <a:off x="0" y="714019"/>
            <a:ext cx="12191999" cy="769441"/>
          </a:xfrm>
          <a:prstGeom prst="rect">
            <a:avLst/>
          </a:prstGeom>
          <a:noFill/>
        </p:spPr>
        <p:txBody>
          <a:bodyPr wrap="square" rtlCol="0">
            <a:spAutoFit/>
          </a:bodyPr>
          <a:lstStyle/>
          <a:p>
            <a:pPr algn="ctr"/>
            <a:r>
              <a:rPr lang="en-US" sz="4400" dirty="0">
                <a:solidFill>
                  <a:srgbClr val="FFFF00"/>
                </a:solidFill>
                <a:latin typeface="Arial" panose="020B0604020202020204" pitchFamily="34" charset="0"/>
                <a:cs typeface="Arial" panose="020B0604020202020204" pitchFamily="34" charset="0"/>
              </a:rPr>
              <a:t>Overcoming Weariness</a:t>
            </a:r>
          </a:p>
        </p:txBody>
      </p:sp>
    </p:spTree>
    <p:extLst>
      <p:ext uri="{BB962C8B-B14F-4D97-AF65-F5344CB8AC3E}">
        <p14:creationId xmlns:p14="http://schemas.microsoft.com/office/powerpoint/2010/main" xmlns="" val="2352052737"/>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2052737"/>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3622"/>
            <a:ext cx="12192000" cy="7793182"/>
          </a:xfrm>
          <a:prstGeom prst="rect">
            <a:avLst/>
          </a:prstGeom>
        </p:spPr>
      </p:pic>
      <p:sp>
        <p:nvSpPr>
          <p:cNvPr id="13" name="Title 12"/>
          <p:cNvSpPr>
            <a:spLocks noGrp="1"/>
          </p:cNvSpPr>
          <p:nvPr>
            <p:ph type="title"/>
          </p:nvPr>
        </p:nvSpPr>
        <p:spPr>
          <a:xfrm>
            <a:off x="270934" y="196145"/>
            <a:ext cx="11604977" cy="1565274"/>
          </a:xfrm>
        </p:spPr>
        <p:txBody>
          <a:bodyPr>
            <a:normAutofit fontScale="90000"/>
          </a:bodyPr>
          <a:lstStyle/>
          <a:p>
            <a:pPr algn="ctr">
              <a:spcBef>
                <a:spcPts val="1800"/>
              </a:spcBef>
              <a:spcAft>
                <a:spcPts val="1800"/>
              </a:spcAft>
            </a:pPr>
            <a:r>
              <a:rPr lang="en-US" b="1" dirty="0">
                <a:ln>
                  <a:solidFill>
                    <a:schemeClr val="tx1"/>
                  </a:solidFill>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Overcoming Weariness </a:t>
            </a:r>
            <a:r>
              <a:rPr lang="en-US" sz="3600"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Fretting Because of Evil Doers</a:t>
            </a:r>
            <a:br>
              <a:rPr lang="en-US"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37:1, 7-8</a:t>
            </a:r>
            <a:r>
              <a:rPr lang="en-US"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600"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200" b="1" i="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99837833"/>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EEA7465-16AC-47DC-B777-8E3117CAA5B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8096250"/>
          </a:xfrm>
          <a:prstGeom prst="rect">
            <a:avLst/>
          </a:prstGeom>
        </p:spPr>
      </p:pic>
      <p:sp>
        <p:nvSpPr>
          <p:cNvPr id="3" name="Subtitle 2"/>
          <p:cNvSpPr>
            <a:spLocks noGrp="1"/>
          </p:cNvSpPr>
          <p:nvPr>
            <p:ph type="subTitle" idx="1"/>
          </p:nvPr>
        </p:nvSpPr>
        <p:spPr>
          <a:xfrm>
            <a:off x="7202311" y="-1"/>
            <a:ext cx="4910668" cy="6858001"/>
          </a:xfrm>
        </p:spPr>
        <p:txBody>
          <a:bodyPr>
            <a:noAutofit/>
          </a:bodyPr>
          <a:lstStyle/>
          <a:p>
            <a:endParaRPr lang="en-US" sz="4400"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endParaRPr lang="en-US" sz="4400"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US" sz="4400"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Galatians 6:7 </a:t>
            </a:r>
          </a:p>
          <a:p>
            <a:endParaRPr lang="en-US" sz="1600"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US" sz="4400"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For whatever a man sows, this he will also reap. </a:t>
            </a:r>
          </a:p>
          <a:p>
            <a:endParaRPr lang="en-US" sz="1800" i="1"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US" sz="4400" i="1"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New American Standard</a:t>
            </a:r>
          </a:p>
        </p:txBody>
      </p:sp>
    </p:spTree>
    <p:extLst>
      <p:ext uri="{BB962C8B-B14F-4D97-AF65-F5344CB8AC3E}">
        <p14:creationId xmlns:p14="http://schemas.microsoft.com/office/powerpoint/2010/main" xmlns="" val="3549237449"/>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9238"/>
            <a:ext cx="12192000" cy="1023674"/>
          </a:xfrm>
        </p:spPr>
        <p:txBody>
          <a:bodyPr/>
          <a:lstStyle/>
          <a:p>
            <a:r>
              <a:rPr lang="en-US" dirty="0">
                <a:solidFill>
                  <a:schemeClr val="bg1"/>
                </a:solidFill>
                <a:latin typeface="Arial" panose="020B0604020202020204" pitchFamily="34" charset="0"/>
                <a:cs typeface="Arial" panose="020B0604020202020204" pitchFamily="34" charset="0"/>
              </a:rPr>
              <a:t>Heart Gardening</a:t>
            </a:r>
          </a:p>
        </p:txBody>
      </p:sp>
      <p:sp>
        <p:nvSpPr>
          <p:cNvPr id="3" name="Subtitle 2"/>
          <p:cNvSpPr>
            <a:spLocks noGrp="1"/>
          </p:cNvSpPr>
          <p:nvPr>
            <p:ph type="subTitle" idx="1"/>
          </p:nvPr>
        </p:nvSpPr>
        <p:spPr>
          <a:xfrm>
            <a:off x="462845" y="2664178"/>
            <a:ext cx="11266312" cy="4041422"/>
          </a:xfrm>
        </p:spPr>
        <p:txBody>
          <a:bodyPr>
            <a:normAutofit/>
          </a:bodyPr>
          <a:lstStyle/>
          <a:p>
            <a:endParaRPr lang="en-US" sz="3200" i="1" dirty="0">
              <a:solidFill>
                <a:schemeClr val="bg1"/>
              </a:solidFill>
              <a:latin typeface="Arial" panose="020B0604020202020204" pitchFamily="34" charset="0"/>
              <a:cs typeface="Arial" panose="020B0604020202020204" pitchFamily="34" charset="0"/>
            </a:endParaRPr>
          </a:p>
          <a:p>
            <a:pPr marL="1828800" lvl="3" indent="-457200" algn="l">
              <a:spcAft>
                <a:spcPts val="3600"/>
              </a:spcAft>
              <a:buFont typeface="Arial" panose="020B0604020202020204" pitchFamily="34" charset="0"/>
              <a:buChar char="•"/>
            </a:pPr>
            <a:r>
              <a:rPr lang="en-US" sz="3600" i="1" dirty="0">
                <a:solidFill>
                  <a:schemeClr val="bg1"/>
                </a:solidFill>
                <a:latin typeface="Arial" panose="020B0604020202020204" pitchFamily="34" charset="0"/>
                <a:cs typeface="Arial" panose="020B0604020202020204" pitchFamily="34" charset="0"/>
              </a:rPr>
              <a:t>Weed seed = sin</a:t>
            </a:r>
          </a:p>
          <a:p>
            <a:pPr marL="1828800" lvl="3" indent="-457200" algn="l">
              <a:spcAft>
                <a:spcPts val="3600"/>
              </a:spcAft>
              <a:buFont typeface="Arial" panose="020B0604020202020204" pitchFamily="34" charset="0"/>
              <a:buChar char="•"/>
            </a:pPr>
            <a:r>
              <a:rPr lang="en-US" sz="3600" i="1" dirty="0">
                <a:solidFill>
                  <a:schemeClr val="bg1"/>
                </a:solidFill>
                <a:latin typeface="Arial" panose="020B0604020202020204" pitchFamily="34" charset="0"/>
                <a:cs typeface="Arial" panose="020B0604020202020204" pitchFamily="34" charset="0"/>
              </a:rPr>
              <a:t>Vegetable seed = moral/practical qualities</a:t>
            </a:r>
          </a:p>
          <a:p>
            <a:pPr marL="1828800" lvl="3" indent="-457200" algn="l">
              <a:spcAft>
                <a:spcPts val="3600"/>
              </a:spcAft>
              <a:buFont typeface="Arial" panose="020B0604020202020204" pitchFamily="34" charset="0"/>
              <a:buChar char="•"/>
            </a:pPr>
            <a:r>
              <a:rPr lang="en-US" sz="3600" i="1" dirty="0">
                <a:solidFill>
                  <a:schemeClr val="bg1"/>
                </a:solidFill>
                <a:latin typeface="Arial" panose="020B0604020202020204" pitchFamily="34" charset="0"/>
                <a:cs typeface="Arial" panose="020B0604020202020204" pitchFamily="34" charset="0"/>
              </a:rPr>
              <a:t>Fruit seed = heavenly/spiritual graces</a:t>
            </a:r>
          </a:p>
        </p:txBody>
      </p:sp>
      <p:sp>
        <p:nvSpPr>
          <p:cNvPr id="4" name="TextBox 3">
            <a:extLst>
              <a:ext uri="{FF2B5EF4-FFF2-40B4-BE49-F238E27FC236}">
                <a16:creationId xmlns:a16="http://schemas.microsoft.com/office/drawing/2014/main" xmlns="" id="{FB72CE6A-ACA0-4D21-8223-9AA9277D908F}"/>
              </a:ext>
            </a:extLst>
          </p:cNvPr>
          <p:cNvSpPr txBox="1"/>
          <p:nvPr/>
        </p:nvSpPr>
        <p:spPr>
          <a:xfrm>
            <a:off x="462846" y="1512708"/>
            <a:ext cx="11266312" cy="1077218"/>
          </a:xfrm>
          <a:prstGeom prst="rect">
            <a:avLst/>
          </a:prstGeom>
          <a:noFill/>
        </p:spPr>
        <p:txBody>
          <a:bodyPr wrap="square" rtlCol="0">
            <a:spAutoFit/>
          </a:bodyPr>
          <a:lstStyle/>
          <a:p>
            <a:r>
              <a:rPr lang="en-US" sz="3200" dirty="0">
                <a:solidFill>
                  <a:srgbClr val="FFFF00"/>
                </a:solidFill>
                <a:latin typeface="Arial" panose="020B0604020202020204" pitchFamily="34" charset="0"/>
                <a:cs typeface="Arial" panose="020B0604020202020204" pitchFamily="34" charset="0"/>
              </a:rPr>
              <a:t>Few realize to what extent we form our own characters, to what extent our minds, our affections, are gardens </a:t>
            </a:r>
            <a:r>
              <a:rPr lang="en-US" sz="3200" i="1" dirty="0">
                <a:solidFill>
                  <a:schemeClr val="bg1"/>
                </a:solidFill>
                <a:latin typeface="Arial" panose="020B0604020202020204" pitchFamily="34" charset="0"/>
                <a:cs typeface="Arial" panose="020B0604020202020204" pitchFamily="34" charset="0"/>
              </a:rPr>
              <a:t>– R4828</a:t>
            </a:r>
          </a:p>
        </p:txBody>
      </p:sp>
    </p:spTree>
    <p:extLst>
      <p:ext uri="{BB962C8B-B14F-4D97-AF65-F5344CB8AC3E}">
        <p14:creationId xmlns:p14="http://schemas.microsoft.com/office/powerpoint/2010/main" xmlns="" val="365836899"/>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87DBFD0-82B8-4B1B-95B4-20214572C7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6755" y="-214491"/>
            <a:ext cx="12508088" cy="8213378"/>
          </a:xfrm>
          <a:prstGeom prst="rect">
            <a:avLst/>
          </a:prstGeom>
        </p:spPr>
      </p:pic>
      <p:sp>
        <p:nvSpPr>
          <p:cNvPr id="3" name="Subtitle 2"/>
          <p:cNvSpPr>
            <a:spLocks noGrp="1"/>
          </p:cNvSpPr>
          <p:nvPr>
            <p:ph type="subTitle" idx="1"/>
          </p:nvPr>
        </p:nvSpPr>
        <p:spPr>
          <a:xfrm>
            <a:off x="462845" y="228191"/>
            <a:ext cx="11266312" cy="5167888"/>
          </a:xfrm>
        </p:spPr>
        <p:txBody>
          <a:bodyPr>
            <a:normAutofit/>
          </a:bodyPr>
          <a:lstStyle/>
          <a:p>
            <a:r>
              <a:rPr lang="en-US" sz="4400" b="1"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For the one who sows to his own flesh will from the flesh reap corruption Galatians 6:8 </a:t>
            </a:r>
            <a:r>
              <a:rPr lang="en-US" sz="4400" b="1" i="1"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New American Standard</a:t>
            </a:r>
          </a:p>
        </p:txBody>
      </p:sp>
    </p:spTree>
    <p:extLst>
      <p:ext uri="{BB962C8B-B14F-4D97-AF65-F5344CB8AC3E}">
        <p14:creationId xmlns:p14="http://schemas.microsoft.com/office/powerpoint/2010/main" xmlns="" val="3330852446"/>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9068430"/>
          </a:xfrm>
          <a:prstGeom prst="rect">
            <a:avLst/>
          </a:prstGeom>
        </p:spPr>
      </p:pic>
      <p:sp>
        <p:nvSpPr>
          <p:cNvPr id="3" name="Subtitle 2">
            <a:extLst>
              <a:ext uri="{FF2B5EF4-FFF2-40B4-BE49-F238E27FC236}">
                <a16:creationId xmlns:a16="http://schemas.microsoft.com/office/drawing/2014/main" xmlns="" id="{6A3F6832-CDF7-4E23-B020-1735DD0F757C}"/>
              </a:ext>
            </a:extLst>
          </p:cNvPr>
          <p:cNvSpPr txBox="1">
            <a:spLocks/>
          </p:cNvSpPr>
          <p:nvPr/>
        </p:nvSpPr>
        <p:spPr>
          <a:xfrm>
            <a:off x="4752621" y="13702"/>
            <a:ext cx="7586141" cy="51678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But the one who sows to the Spirit will from the Spirit reap eternal life. </a:t>
            </a:r>
            <a:r>
              <a:rPr lang="en-US" b="1"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Galatians 6:8 </a:t>
            </a:r>
            <a:r>
              <a:rPr lang="en-US" b="1" i="1" dirty="0">
                <a:ln>
                  <a:solidFill>
                    <a:schemeClr val="tx1"/>
                  </a:solid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NAS</a:t>
            </a:r>
          </a:p>
        </p:txBody>
      </p:sp>
    </p:spTree>
    <p:extLst>
      <p:ext uri="{BB962C8B-B14F-4D97-AF65-F5344CB8AC3E}">
        <p14:creationId xmlns:p14="http://schemas.microsoft.com/office/powerpoint/2010/main" xmlns="" val="1953786682"/>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8008" b="14714"/>
          <a:stretch/>
        </p:blipFill>
        <p:spPr>
          <a:xfrm>
            <a:off x="359719" y="1095025"/>
            <a:ext cx="11524038" cy="5475111"/>
          </a:xfrm>
          <a:prstGeom prst="rect">
            <a:avLst/>
          </a:prstGeom>
        </p:spPr>
      </p:pic>
      <p:sp>
        <p:nvSpPr>
          <p:cNvPr id="3" name="TextBox 2">
            <a:extLst>
              <a:ext uri="{FF2B5EF4-FFF2-40B4-BE49-F238E27FC236}">
                <a16:creationId xmlns:a16="http://schemas.microsoft.com/office/drawing/2014/main" xmlns="" id="{8A56AF79-96FF-43CD-AD63-C8F6A36195C2}"/>
              </a:ext>
            </a:extLst>
          </p:cNvPr>
          <p:cNvSpPr txBox="1"/>
          <p:nvPr/>
        </p:nvSpPr>
        <p:spPr>
          <a:xfrm>
            <a:off x="359719" y="237067"/>
            <a:ext cx="1152403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Bear Fruit with Patience . . . . In Due Season, Reap</a:t>
            </a:r>
          </a:p>
        </p:txBody>
      </p:sp>
    </p:spTree>
    <p:extLst>
      <p:ext uri="{BB962C8B-B14F-4D97-AF65-F5344CB8AC3E}">
        <p14:creationId xmlns:p14="http://schemas.microsoft.com/office/powerpoint/2010/main" xmlns="" val="3597487220"/>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9238"/>
            <a:ext cx="12192000" cy="1023674"/>
          </a:xfrm>
        </p:spPr>
        <p:txBody>
          <a:bodyPr/>
          <a:lstStyle/>
          <a:p>
            <a:r>
              <a:rPr lang="en-US" dirty="0">
                <a:solidFill>
                  <a:schemeClr val="bg1"/>
                </a:solidFill>
                <a:latin typeface="Arial" panose="020B0604020202020204" pitchFamily="34" charset="0"/>
                <a:cs typeface="Arial" panose="020B0604020202020204" pitchFamily="34" charset="0"/>
              </a:rPr>
              <a:t>What is “Well Doing”?</a:t>
            </a:r>
          </a:p>
        </p:txBody>
      </p:sp>
      <p:sp>
        <p:nvSpPr>
          <p:cNvPr id="3" name="Subtitle 2"/>
          <p:cNvSpPr>
            <a:spLocks noGrp="1"/>
          </p:cNvSpPr>
          <p:nvPr>
            <p:ph type="subTitle" idx="1"/>
          </p:nvPr>
        </p:nvSpPr>
        <p:spPr>
          <a:xfrm>
            <a:off x="462845" y="1797359"/>
            <a:ext cx="11266312" cy="4445399"/>
          </a:xfrm>
        </p:spPr>
        <p:txBody>
          <a:bodyPr>
            <a:normAutofit/>
          </a:bodyPr>
          <a:lstStyle/>
          <a:p>
            <a:pPr algn="just"/>
            <a:r>
              <a:rPr lang="en-US" sz="3200" dirty="0">
                <a:solidFill>
                  <a:schemeClr val="bg1"/>
                </a:solidFill>
                <a:latin typeface="Arial" panose="020B0604020202020204" pitchFamily="34" charset="0"/>
                <a:cs typeface="Arial" panose="020B0604020202020204" pitchFamily="34" charset="0"/>
              </a:rPr>
              <a:t>Galatians 6:9 - Let us not lose heart in </a:t>
            </a:r>
            <a:r>
              <a:rPr lang="en-US" sz="3200" dirty="0">
                <a:solidFill>
                  <a:srgbClr val="FFFF00"/>
                </a:solidFill>
                <a:latin typeface="Arial" panose="020B0604020202020204" pitchFamily="34" charset="0"/>
                <a:cs typeface="Arial" panose="020B0604020202020204" pitchFamily="34" charset="0"/>
              </a:rPr>
              <a:t>well doing</a:t>
            </a:r>
            <a:r>
              <a:rPr lang="en-US" sz="3200" dirty="0">
                <a:solidFill>
                  <a:schemeClr val="bg1"/>
                </a:solidFill>
                <a:latin typeface="Arial" panose="020B0604020202020204" pitchFamily="34" charset="0"/>
                <a:cs typeface="Arial" panose="020B0604020202020204" pitchFamily="34" charset="0"/>
              </a:rPr>
              <a:t>, for we will reap at harvest time, if we do not give up. </a:t>
            </a:r>
          </a:p>
          <a:p>
            <a:pPr>
              <a:spcBef>
                <a:spcPts val="3600"/>
              </a:spcBef>
              <a:spcAft>
                <a:spcPts val="3600"/>
              </a:spcAft>
            </a:pPr>
            <a:r>
              <a:rPr lang="en-US" sz="3200" dirty="0">
                <a:solidFill>
                  <a:srgbClr val="FFFF00"/>
                </a:solidFill>
                <a:latin typeface="Arial" panose="020B0604020202020204" pitchFamily="34" charset="0"/>
                <a:cs typeface="Arial" panose="020B0604020202020204" pitchFamily="34" charset="0"/>
              </a:rPr>
              <a:t>Inward Focus – Sowing to the Spirit</a:t>
            </a:r>
          </a:p>
          <a:p>
            <a:pPr algn="just"/>
            <a:r>
              <a:rPr lang="en-US" sz="3200" dirty="0">
                <a:solidFill>
                  <a:schemeClr val="bg1"/>
                </a:solidFill>
                <a:latin typeface="Arial" panose="020B0604020202020204" pitchFamily="34" charset="0"/>
                <a:cs typeface="Arial" panose="020B0604020202020204" pitchFamily="34" charset="0"/>
              </a:rPr>
              <a:t>6:10 - So then, while we have opportunity, let us </a:t>
            </a:r>
            <a:r>
              <a:rPr lang="en-US" sz="3200" dirty="0">
                <a:solidFill>
                  <a:srgbClr val="FFFF00"/>
                </a:solidFill>
                <a:latin typeface="Arial" panose="020B0604020202020204" pitchFamily="34" charset="0"/>
                <a:cs typeface="Arial" panose="020B0604020202020204" pitchFamily="34" charset="0"/>
              </a:rPr>
              <a:t>do good </a:t>
            </a:r>
            <a:r>
              <a:rPr lang="en-US" sz="3200" dirty="0">
                <a:solidFill>
                  <a:schemeClr val="bg1"/>
                </a:solidFill>
                <a:latin typeface="Arial" panose="020B0604020202020204" pitchFamily="34" charset="0"/>
                <a:cs typeface="Arial" panose="020B0604020202020204" pitchFamily="34" charset="0"/>
              </a:rPr>
              <a:t>to all, especially to those who are of the household of the faith.</a:t>
            </a:r>
          </a:p>
          <a:p>
            <a:pPr>
              <a:spcBef>
                <a:spcPts val="3600"/>
              </a:spcBef>
              <a:spcAft>
                <a:spcPts val="3600"/>
              </a:spcAft>
            </a:pPr>
            <a:r>
              <a:rPr lang="en-US" sz="3200" dirty="0">
                <a:solidFill>
                  <a:srgbClr val="FFFF00"/>
                </a:solidFill>
                <a:latin typeface="Arial" panose="020B0604020202020204" pitchFamily="34" charset="0"/>
                <a:cs typeface="Arial" panose="020B0604020202020204" pitchFamily="34" charset="0"/>
              </a:rPr>
              <a:t>Outward Focus – Blessing Others</a:t>
            </a:r>
          </a:p>
        </p:txBody>
      </p:sp>
    </p:spTree>
    <p:extLst>
      <p:ext uri="{BB962C8B-B14F-4D97-AF65-F5344CB8AC3E}">
        <p14:creationId xmlns:p14="http://schemas.microsoft.com/office/powerpoint/2010/main" xmlns="" val="501593611"/>
      </p:ext>
    </p:extLst>
  </p:cSld>
  <p:clrMapOvr>
    <a:masterClrMapping/>
  </p:clrMapOvr>
  <mc:AlternateContent xmlns:mc="http://schemas.openxmlformats.org/markup-compatibility/2006">
    <mc:Choice xmlns:p14="http://schemas.microsoft.com/office/powerpoint/2010/main" xmlns="" Requires="p14">
      <p:transition spd="slow" p14:dur="1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4634</TotalTime>
  <Words>3782</Words>
  <Application>Microsoft Office PowerPoint</Application>
  <PresentationFormat>Custom</PresentationFormat>
  <Paragraphs>211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Christian, Never Give Up!</vt:lpstr>
      <vt:lpstr>Galatians 6:9</vt:lpstr>
      <vt:lpstr>Slide 4</vt:lpstr>
      <vt:lpstr>Heart Gardening</vt:lpstr>
      <vt:lpstr>Slide 6</vt:lpstr>
      <vt:lpstr>Slide 7</vt:lpstr>
      <vt:lpstr>Slide 8</vt:lpstr>
      <vt:lpstr>What is “Well Doing”?</vt:lpstr>
      <vt:lpstr>What is “Well Doing” in Blessing Others?</vt:lpstr>
      <vt:lpstr>Causes of Christian Weariness</vt:lpstr>
      <vt:lpstr>Causes of Weariness Personal Failings  When I would do good, evil is present with me. . .  Wretched man that I am, who will deliver me from this body of death?  Romans 7:21-25</vt:lpstr>
      <vt:lpstr>Causes of Weariness Long-Standing Trials    Moses smites the rock a second time    Numbers 20:1-13 NRSV</vt:lpstr>
      <vt:lpstr>My child, do not despise the Lord’s discipline or be weary of His reproof. – Proverbs 3:11 NRSV</vt:lpstr>
      <vt:lpstr>Causes of Weariness  Don’t “lose heart over my sufferings for you”.   – Ephesians 3:13 NRSV</vt:lpstr>
      <vt:lpstr>Causes of Weariness - Failure of Expectations </vt:lpstr>
      <vt:lpstr>Causes of Weariness Failure of Expectation  Rebekah wearied of life because of her Hittite daughter-in-laws   Genesis 27:46 NRSV</vt:lpstr>
      <vt:lpstr>Causes of Weariness Heavy Load, Little Help  The task is too heavy for you; you cannot do it alone.   Exodus 18:18 NRSV</vt:lpstr>
      <vt:lpstr>How long O Lord, holy and true, dost thou not judge and avenge our blood on them who dwell on the earth? Revelation 6:10 - KJV</vt:lpstr>
      <vt:lpstr>Slide 20</vt:lpstr>
      <vt:lpstr>Slide 21</vt:lpstr>
      <vt:lpstr>Slide 22</vt:lpstr>
      <vt:lpstr>Slide 23</vt:lpstr>
      <vt:lpstr>Overcoming Weariness  Always pray . . . Never lose heart.   Luke 18:1 NRSV</vt:lpstr>
      <vt:lpstr>Overcoming Weariness</vt:lpstr>
      <vt:lpstr>Overcoming Weariness</vt:lpstr>
      <vt:lpstr>Slide 27</vt:lpstr>
      <vt:lpstr>Slide 28</vt:lpstr>
      <vt:lpstr>Slide 29</vt:lpstr>
      <vt:lpstr>Slide 30</vt:lpstr>
      <vt:lpstr>Slide 31</vt:lpstr>
      <vt:lpstr>Overcoming Weariness – Fretting Because of Evil Doers Psalm 37:1, 7-8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Thoughts of Many Hearts</dc:title>
  <dc:creator>John Baker</dc:creator>
  <cp:lastModifiedBy>USER</cp:lastModifiedBy>
  <cp:revision>196</cp:revision>
  <cp:lastPrinted>2017-06-30T02:55:43Z</cp:lastPrinted>
  <dcterms:created xsi:type="dcterms:W3CDTF">2017-03-27T02:12:53Z</dcterms:created>
  <dcterms:modified xsi:type="dcterms:W3CDTF">2018-04-07T15:33:29Z</dcterms:modified>
</cp:coreProperties>
</file>